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99" r:id="rId11"/>
    <p:sldId id="302" r:id="rId12"/>
    <p:sldId id="264" r:id="rId13"/>
    <p:sldId id="335" r:id="rId14"/>
    <p:sldId id="265" r:id="rId15"/>
    <p:sldId id="337" r:id="rId16"/>
    <p:sldId id="303" r:id="rId17"/>
    <p:sldId id="336" r:id="rId18"/>
    <p:sldId id="338" r:id="rId19"/>
    <p:sldId id="340" r:id="rId20"/>
    <p:sldId id="277" r:id="rId21"/>
    <p:sldId id="284" r:id="rId22"/>
    <p:sldId id="309" r:id="rId23"/>
    <p:sldId id="310" r:id="rId24"/>
    <p:sldId id="311" r:id="rId25"/>
    <p:sldId id="312" r:id="rId26"/>
    <p:sldId id="314" r:id="rId27"/>
    <p:sldId id="313" r:id="rId28"/>
    <p:sldId id="315" r:id="rId29"/>
    <p:sldId id="316" r:id="rId30"/>
    <p:sldId id="317" r:id="rId31"/>
    <p:sldId id="294" r:id="rId32"/>
    <p:sldId id="296" r:id="rId33"/>
    <p:sldId id="318" r:id="rId34"/>
    <p:sldId id="339" r:id="rId35"/>
    <p:sldId id="319" r:id="rId36"/>
    <p:sldId id="321" r:id="rId37"/>
    <p:sldId id="322" r:id="rId38"/>
    <p:sldId id="323" r:id="rId39"/>
    <p:sldId id="324"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85"/>
    <p:restoredTop sz="85248"/>
  </p:normalViewPr>
  <p:slideViewPr>
    <p:cSldViewPr snapToGrid="0" snapToObjects="1">
      <p:cViewPr varScale="1">
        <p:scale>
          <a:sx n="103" d="100"/>
          <a:sy n="103" d="100"/>
        </p:scale>
        <p:origin x="119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CE2CD-8E39-3C38-0246-B15EF8CEA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654DD-8E63-31B1-8D51-970B705BC5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46D4F5-A87D-23C6-660B-8376412109F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48BABA7-41F3-9320-AF56-F21824E260FA}"/>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996243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7BD73-4DB2-9042-AC80-55FE17E3A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1DB35-F5FD-39D0-F054-3C6092DA7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8144B-C146-9137-4E30-8FED3534A0B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71DC05F2-023D-E24D-85C0-0D9CF0EA214F}"/>
              </a:ext>
            </a:extLst>
          </p:cNvPr>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04901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5540B-2A20-04FD-E66F-688E209DE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A505F-C6A0-6233-C86C-61C6614B76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08B61-D5E2-B9FD-D663-A3825B2F6AC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DDCDA5F-F217-23FA-167B-E4729E02DA91}"/>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794023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536CC-84D7-1C68-42EF-C0D9E0F92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9F12A-8B3F-090A-C135-CC2AE59A3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B14811-3CFF-30A2-6BF5-6CC3D5351F08}"/>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D5F9F89B-8082-2D44-94EC-D37E0BB5695A}"/>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222161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3DBE8-9AF1-A2B3-A690-CEA7A70089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BD462-B0C7-BC00-0FEA-E1B696141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69F79-2B79-DCB1-AB35-227666EECBFA}"/>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0BACB786-D801-6C45-44FC-C06548E74B2D}"/>
              </a:ext>
            </a:extLst>
          </p:cNvPr>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4566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ooshilDeen/CapstoneProject_Final/blob/main/eda_with_visualisation.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ooshilDeen/CapstoneProject_Final/blob/main/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ooshilDeen/CapstoneProject_Final/blob/main/launch_site_location.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ooshilDeen/CapstoneProject_Final/blob/main/Create%20a%20Dashboard%20with%20Dash"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looshilDeen/CapstoneProject_Final/blob/main/SpaceX_Machine%20Learning%20Prediction_Part_5.ipyn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looshilDeen/CapstoneProject_Final.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looshilDeen/CapstoneProject_Final/blob/main/data-collection-api.ipyn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looshilDeen/CapstoneProject_Final/blob/main/web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ooshilDeen/CapstoneProject_Final/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747411"/>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Ala </a:t>
            </a:r>
            <a:r>
              <a:rPr lang="en-US" dirty="0" err="1">
                <a:solidFill>
                  <a:schemeClr val="bg2"/>
                </a:solidFill>
                <a:latin typeface="Abadi"/>
                <a:ea typeface="SF Pro" pitchFamily="2" charset="0"/>
                <a:cs typeface="SF Pro" pitchFamily="2" charset="0"/>
              </a:rPr>
              <a:t>Marar</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05/12/2024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96D29-D7F3-019B-B374-68DB3F8D24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D8BE6B-8D26-EA8C-FC7C-D8044292402F}"/>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13" name="Title 1">
            <a:extLst>
              <a:ext uri="{FF2B5EF4-FFF2-40B4-BE49-F238E27FC236}">
                <a16:creationId xmlns:a16="http://schemas.microsoft.com/office/drawing/2014/main" id="{6BC1DF17-AE55-40CB-3E4A-922153D4F2D4}"/>
              </a:ext>
            </a:extLst>
          </p:cNvPr>
          <p:cNvSpPr txBox="1">
            <a:spLocks/>
          </p:cNvSpPr>
          <p:nvPr/>
        </p:nvSpPr>
        <p:spPr>
          <a:xfrm>
            <a:off x="740375" y="36735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EDA with Visualization</a:t>
            </a:r>
          </a:p>
        </p:txBody>
      </p:sp>
      <p:sp>
        <p:nvSpPr>
          <p:cNvPr id="2" name="Content Placeholder 2">
            <a:extLst>
              <a:ext uri="{FF2B5EF4-FFF2-40B4-BE49-F238E27FC236}">
                <a16:creationId xmlns:a16="http://schemas.microsoft.com/office/drawing/2014/main" id="{C4A2CE17-6E27-1139-3F2A-72DCE40C4985}"/>
              </a:ext>
            </a:extLst>
          </p:cNvPr>
          <p:cNvSpPr txBox="1">
            <a:spLocks/>
          </p:cNvSpPr>
          <p:nvPr/>
        </p:nvSpPr>
        <p:spPr>
          <a:xfrm>
            <a:off x="642551" y="1087699"/>
            <a:ext cx="10711249" cy="551080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Data Exploration:</a:t>
            </a:r>
          </a:p>
          <a:p>
            <a:pPr marL="0" indent="0">
              <a:spcBef>
                <a:spcPts val="900"/>
              </a:spcBef>
              <a:buNone/>
            </a:pPr>
            <a:r>
              <a:rPr lang="en-GB" sz="2000" dirty="0">
                <a:solidFill>
                  <a:srgbClr val="0E0E0E"/>
                </a:solidFill>
                <a:effectLst/>
                <a:latin typeface=".SF NS"/>
              </a:rPr>
              <a:t>• Counted launches by site.</a:t>
            </a:r>
          </a:p>
          <a:p>
            <a:pPr marL="0" indent="0">
              <a:spcBef>
                <a:spcPts val="900"/>
              </a:spcBef>
              <a:buNone/>
            </a:pPr>
            <a:r>
              <a:rPr lang="en-GB" sz="2000" dirty="0">
                <a:solidFill>
                  <a:srgbClr val="0E0E0E"/>
                </a:solidFill>
                <a:effectLst/>
                <a:latin typeface=".SF NS"/>
              </a:rPr>
              <a:t>• Analysed frequency and types of orbits.</a:t>
            </a:r>
          </a:p>
          <a:p>
            <a:pPr marL="0" indent="0">
              <a:spcBef>
                <a:spcPts val="900"/>
              </a:spcBef>
              <a:buNone/>
            </a:pPr>
            <a:r>
              <a:rPr lang="en-GB" sz="2000" dirty="0">
                <a:solidFill>
                  <a:srgbClr val="0E0E0E"/>
                </a:solidFill>
                <a:effectLst/>
                <a:latin typeface=".SF NS"/>
              </a:rPr>
              <a:t>• Examined mission outcomes for each orbit.</a:t>
            </a:r>
          </a:p>
          <a:p>
            <a:pPr marL="0" indent="0">
              <a:spcBef>
                <a:spcPts val="900"/>
              </a:spcBef>
              <a:buNone/>
            </a:pPr>
            <a:endParaRPr lang="en-GB" sz="2000" b="1" dirty="0">
              <a:solidFill>
                <a:srgbClr val="0E0E0E"/>
              </a:solidFill>
              <a:effectLst/>
              <a:latin typeface=".SF NS"/>
            </a:endParaRPr>
          </a:p>
          <a:p>
            <a:pPr marL="0" indent="0">
              <a:spcBef>
                <a:spcPts val="900"/>
              </a:spcBef>
              <a:buNone/>
            </a:pPr>
            <a:r>
              <a:rPr lang="en-GB" sz="2000" b="1" dirty="0">
                <a:solidFill>
                  <a:srgbClr val="0E0E0E"/>
                </a:solidFill>
                <a:effectLst/>
                <a:latin typeface=".SF NS"/>
              </a:rPr>
              <a:t>Visualizing Patterns:</a:t>
            </a:r>
          </a:p>
          <a:p>
            <a:pPr marL="0" indent="0">
              <a:spcBef>
                <a:spcPts val="900"/>
              </a:spcBef>
              <a:buNone/>
            </a:pPr>
            <a:r>
              <a:rPr lang="en-GB" sz="2000" dirty="0">
                <a:solidFill>
                  <a:srgbClr val="0E0E0E"/>
                </a:solidFill>
                <a:effectLst/>
                <a:latin typeface=".SF NS"/>
              </a:rPr>
              <a:t>• Flight Number vs. Launch Site: Explored for successful and failed outcomes.</a:t>
            </a:r>
          </a:p>
          <a:p>
            <a:pPr marL="0" indent="0">
              <a:spcBef>
                <a:spcPts val="900"/>
              </a:spcBef>
              <a:buNone/>
            </a:pPr>
            <a:r>
              <a:rPr lang="en-GB" sz="2000" dirty="0">
                <a:solidFill>
                  <a:srgbClr val="0E0E0E"/>
                </a:solidFill>
                <a:effectLst/>
                <a:latin typeface=".SF NS"/>
              </a:rPr>
              <a:t>• Payload Mass vs. Launch Site: </a:t>
            </a:r>
            <a:r>
              <a:rPr lang="en-GB" sz="2000" dirty="0" err="1">
                <a:solidFill>
                  <a:srgbClr val="0E0E0E"/>
                </a:solidFill>
                <a:effectLst/>
                <a:latin typeface=".SF NS"/>
              </a:rPr>
              <a:t>Analyzed</a:t>
            </a:r>
            <a:r>
              <a:rPr lang="en-GB" sz="2000" dirty="0">
                <a:solidFill>
                  <a:srgbClr val="0E0E0E"/>
                </a:solidFill>
                <a:effectLst/>
                <a:latin typeface=".SF NS"/>
              </a:rPr>
              <a:t> for success and failure patterns.</a:t>
            </a:r>
          </a:p>
          <a:p>
            <a:pPr marL="0" indent="0">
              <a:spcBef>
                <a:spcPts val="900"/>
              </a:spcBef>
              <a:buNone/>
            </a:pPr>
            <a:r>
              <a:rPr lang="en-GB" sz="2000" dirty="0">
                <a:solidFill>
                  <a:srgbClr val="0E0E0E"/>
                </a:solidFill>
                <a:effectLst/>
                <a:latin typeface=".SF NS"/>
              </a:rPr>
              <a:t>• Used Scatter plots, bar plots, and line plots to help assess the relationship between variables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Orbit Analysis:</a:t>
            </a:r>
          </a:p>
          <a:p>
            <a:pPr marL="0" indent="0">
              <a:spcBef>
                <a:spcPts val="900"/>
              </a:spcBef>
              <a:buNone/>
            </a:pPr>
            <a:r>
              <a:rPr lang="en-GB" sz="2000" dirty="0">
                <a:solidFill>
                  <a:srgbClr val="0E0E0E"/>
                </a:solidFill>
                <a:effectLst/>
                <a:latin typeface=".SF NS"/>
              </a:rPr>
              <a:t>• Examined success rates by orbit type.</a:t>
            </a:r>
          </a:p>
          <a:p>
            <a:pPr marL="0" indent="0">
              <a:spcBef>
                <a:spcPts val="900"/>
              </a:spcBef>
              <a:buNone/>
            </a:pPr>
            <a:r>
              <a:rPr lang="en-GB" sz="2000" dirty="0">
                <a:solidFill>
                  <a:srgbClr val="0E0E0E"/>
                </a:solidFill>
                <a:effectLst/>
                <a:latin typeface=".SF NS"/>
              </a:rPr>
              <a:t>• Investigated the relationship between flight number, orbit type, and success likelihood.</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Temporal Trends:</a:t>
            </a:r>
          </a:p>
          <a:p>
            <a:pPr marL="0" indent="0">
              <a:spcBef>
                <a:spcPts val="900"/>
              </a:spcBef>
              <a:buNone/>
            </a:pPr>
            <a:r>
              <a:rPr lang="en-GB" sz="2000" b="1" dirty="0">
                <a:solidFill>
                  <a:srgbClr val="0E0E0E"/>
                </a:solidFill>
                <a:effectLst/>
                <a:latin typeface=".SF NS"/>
              </a:rPr>
              <a:t>• </a:t>
            </a:r>
            <a:r>
              <a:rPr lang="en-GB" sz="2000" dirty="0">
                <a:solidFill>
                  <a:srgbClr val="0E0E0E"/>
                </a:solidFill>
                <a:effectLst/>
                <a:latin typeface=".SF NS"/>
              </a:rPr>
              <a:t>Analysed changes in success rates and patterns over time (years).</a:t>
            </a:r>
          </a:p>
          <a:p>
            <a:pPr marL="0" indent="0">
              <a:spcBef>
                <a:spcPts val="900"/>
              </a:spcBef>
              <a:buNone/>
            </a:pPr>
            <a:endParaRPr lang="en-GB" sz="2000" dirty="0">
              <a:solidFill>
                <a:srgbClr val="0E0E0E"/>
              </a:solidFill>
              <a:latin typeface=".SF NS"/>
            </a:endParaRPr>
          </a:p>
          <a:p>
            <a:pPr marL="0" indent="0">
              <a:spcBef>
                <a:spcPts val="900"/>
              </a:spcBef>
              <a:buNone/>
            </a:pPr>
            <a:r>
              <a:rPr lang="en-GB" sz="2000" b="1" dirty="0" err="1">
                <a:solidFill>
                  <a:srgbClr val="0E0E0E"/>
                </a:solidFill>
                <a:effectLst/>
                <a:latin typeface=".SF NS"/>
              </a:rPr>
              <a:t>Github</a:t>
            </a:r>
            <a:r>
              <a:rPr lang="en-GB" sz="2000" b="1" dirty="0">
                <a:solidFill>
                  <a:srgbClr val="0E0E0E"/>
                </a:solidFill>
                <a:effectLst/>
                <a:latin typeface=".SF NS"/>
              </a:rPr>
              <a:t> URL: </a:t>
            </a:r>
            <a:r>
              <a:rPr lang="en-GB" sz="2000" b="1" dirty="0">
                <a:solidFill>
                  <a:srgbClr val="0E0E0E"/>
                </a:solidFill>
                <a:effectLst/>
                <a:latin typeface=".SF NS"/>
                <a:hlinkClick r:id="rId3"/>
              </a:rPr>
              <a:t>Link</a:t>
            </a:r>
            <a:endParaRPr lang="en-GB" sz="2000" b="1" dirty="0">
              <a:solidFill>
                <a:srgbClr val="0E0E0E"/>
              </a:solidFill>
              <a:effectLst/>
              <a:latin typeface=".SF NS"/>
            </a:endParaRPr>
          </a:p>
        </p:txBody>
      </p:sp>
    </p:spTree>
    <p:extLst>
      <p:ext uri="{BB962C8B-B14F-4D97-AF65-F5344CB8AC3E}">
        <p14:creationId xmlns:p14="http://schemas.microsoft.com/office/powerpoint/2010/main" val="999265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spcBef>
                <a:spcPts val="900"/>
              </a:spcBef>
              <a:buNone/>
            </a:pPr>
            <a:r>
              <a:rPr lang="en-GB" sz="2400" b="1" dirty="0">
                <a:solidFill>
                  <a:srgbClr val="0E0E0E"/>
                </a:solidFill>
                <a:effectLst/>
                <a:latin typeface=".SF NS"/>
              </a:rPr>
              <a:t>Loaded data into IBM DB2 Database</a:t>
            </a:r>
            <a:endParaRPr lang="en-GB" sz="2400" dirty="0">
              <a:solidFill>
                <a:srgbClr val="0E0E0E"/>
              </a:solidFill>
              <a:effectLst/>
              <a:latin typeface=".SF NS"/>
            </a:endParaRPr>
          </a:p>
          <a:p>
            <a:pPr>
              <a:spcBef>
                <a:spcPts val="900"/>
              </a:spcBef>
            </a:pPr>
            <a:r>
              <a:rPr lang="en-GB" sz="2400" dirty="0">
                <a:solidFill>
                  <a:srgbClr val="0E0E0E"/>
                </a:solidFill>
                <a:latin typeface=".SF NS"/>
              </a:rPr>
              <a:t>Queried data from database using SQL Lite</a:t>
            </a:r>
          </a:p>
          <a:p>
            <a:pPr>
              <a:spcBef>
                <a:spcPts val="900"/>
              </a:spcBef>
            </a:pPr>
            <a:r>
              <a:rPr lang="en-GB" sz="2400" dirty="0">
                <a:solidFill>
                  <a:srgbClr val="0E0E0E"/>
                </a:solidFill>
                <a:latin typeface=".SF NS"/>
              </a:rPr>
              <a:t>Used SQL to understand the data further before predictive analysis</a:t>
            </a:r>
          </a:p>
          <a:p>
            <a:pPr marL="0" indent="0">
              <a:spcBef>
                <a:spcPts val="900"/>
              </a:spcBef>
              <a:buNone/>
            </a:pPr>
            <a:endParaRPr lang="en-GB" sz="2400" dirty="0">
              <a:solidFill>
                <a:srgbClr val="0E0E0E"/>
              </a:solidFill>
              <a:effectLst/>
              <a:latin typeface=".SF NS"/>
            </a:endParaRPr>
          </a:p>
          <a:p>
            <a:pPr marL="0" indent="0">
              <a:spcBef>
                <a:spcPts val="900"/>
              </a:spcBef>
              <a:buNone/>
            </a:pPr>
            <a:r>
              <a:rPr lang="en-GB" sz="2400" b="1" dirty="0">
                <a:solidFill>
                  <a:srgbClr val="0E0E0E"/>
                </a:solidFill>
                <a:effectLst/>
                <a:latin typeface=".SF NS"/>
              </a:rPr>
              <a:t>SQL Analysis:</a:t>
            </a:r>
          </a:p>
          <a:p>
            <a:pPr marL="0" indent="0">
              <a:spcBef>
                <a:spcPts val="900"/>
              </a:spcBef>
              <a:buNone/>
            </a:pPr>
            <a:r>
              <a:rPr lang="en-GB" sz="2400" dirty="0">
                <a:solidFill>
                  <a:srgbClr val="0E0E0E"/>
                </a:solidFill>
                <a:effectLst/>
                <a:latin typeface=".SF NS"/>
              </a:rPr>
              <a:t>• Identified boosters with the highest successful landings.</a:t>
            </a:r>
          </a:p>
          <a:p>
            <a:pPr marL="0" indent="0">
              <a:spcBef>
                <a:spcPts val="900"/>
              </a:spcBef>
              <a:buNone/>
            </a:pPr>
            <a:r>
              <a:rPr lang="en-GB" sz="2400" dirty="0">
                <a:solidFill>
                  <a:srgbClr val="0E0E0E"/>
                </a:solidFill>
                <a:effectLst/>
                <a:latin typeface=".SF NS"/>
              </a:rPr>
              <a:t>• Calculated failures and successes by month.</a:t>
            </a:r>
          </a:p>
          <a:p>
            <a:pPr marL="0" indent="0">
              <a:spcBef>
                <a:spcPts val="900"/>
              </a:spcBef>
              <a:buNone/>
            </a:pPr>
            <a:r>
              <a:rPr lang="en-GB" sz="2400" dirty="0">
                <a:solidFill>
                  <a:srgbClr val="0E0E0E"/>
                </a:solidFill>
                <a:effectLst/>
                <a:latin typeface=".SF NS"/>
              </a:rPr>
              <a:t>• Counted occurrences of different outcomes.</a:t>
            </a:r>
          </a:p>
          <a:p>
            <a:pPr marL="0" indent="0">
              <a:buNone/>
            </a:pPr>
            <a:endParaRPr lang="en-US" dirty="0"/>
          </a:p>
          <a:p>
            <a:pPr marL="0" indent="0">
              <a:buNone/>
            </a:pPr>
            <a:r>
              <a:rPr lang="en-US" b="1" dirty="0" err="1"/>
              <a:t>Github</a:t>
            </a:r>
            <a:r>
              <a:rPr lang="en-US" b="1" dirty="0"/>
              <a:t> URL</a:t>
            </a:r>
            <a:r>
              <a:rPr lang="en-US" dirty="0"/>
              <a:t>: </a:t>
            </a:r>
            <a:r>
              <a:rPr lang="en-US" dirty="0">
                <a:hlinkClick r:id="rId3"/>
              </a:rPr>
              <a:t>Link</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7149-E451-7A40-6B4A-8E260E2919B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0A37DA-7F8C-220D-91A1-6DF04ABEF07E}"/>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13" name="Title 1">
            <a:extLst>
              <a:ext uri="{FF2B5EF4-FFF2-40B4-BE49-F238E27FC236}">
                <a16:creationId xmlns:a16="http://schemas.microsoft.com/office/drawing/2014/main" id="{8403940D-BE59-FA6D-BCA7-96FE751C8FFC}"/>
              </a:ext>
            </a:extLst>
          </p:cNvPr>
          <p:cNvSpPr txBox="1">
            <a:spLocks/>
          </p:cNvSpPr>
          <p:nvPr/>
        </p:nvSpPr>
        <p:spPr>
          <a:xfrm>
            <a:off x="645042" y="478528"/>
            <a:ext cx="1154695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Interactive Visualization with Folium</a:t>
            </a:r>
            <a:endParaRPr lang="en-US" dirty="0">
              <a:solidFill>
                <a:srgbClr val="0B49CB"/>
              </a:solidFill>
            </a:endParaRPr>
          </a:p>
        </p:txBody>
      </p:sp>
      <p:sp>
        <p:nvSpPr>
          <p:cNvPr id="2" name="Content Placeholder 2">
            <a:extLst>
              <a:ext uri="{FF2B5EF4-FFF2-40B4-BE49-F238E27FC236}">
                <a16:creationId xmlns:a16="http://schemas.microsoft.com/office/drawing/2014/main" id="{88949A94-8D9C-F8AC-C783-120917ED39C5}"/>
              </a:ext>
            </a:extLst>
          </p:cNvPr>
          <p:cNvSpPr txBox="1">
            <a:spLocks/>
          </p:cNvSpPr>
          <p:nvPr/>
        </p:nvSpPr>
        <p:spPr>
          <a:xfrm>
            <a:off x="1081861" y="1429215"/>
            <a:ext cx="10018529" cy="45963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Interactive Mapping:</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Plotted </a:t>
            </a:r>
            <a:r>
              <a:rPr lang="en-GB" sz="2000" b="1" dirty="0">
                <a:solidFill>
                  <a:srgbClr val="0E0E0E"/>
                </a:solidFill>
                <a:effectLst/>
                <a:latin typeface=".SF NS"/>
              </a:rPr>
              <a:t>launch sites</a:t>
            </a:r>
            <a:r>
              <a:rPr lang="en-GB" sz="2000" dirty="0">
                <a:solidFill>
                  <a:srgbClr val="0E0E0E"/>
                </a:solidFill>
                <a:effectLst/>
                <a:latin typeface=".SF NS"/>
              </a:rPr>
              <a:t> on an interactive map using </a:t>
            </a:r>
            <a:r>
              <a:rPr lang="en-GB" sz="2000" b="1" dirty="0">
                <a:solidFill>
                  <a:srgbClr val="0E0E0E"/>
                </a:solidFill>
                <a:effectLst/>
                <a:latin typeface=".SF NS"/>
              </a:rPr>
              <a:t>Folium</a:t>
            </a:r>
            <a:r>
              <a:rPr lang="en-GB" sz="2000" dirty="0">
                <a:solidFill>
                  <a:srgbClr val="0E0E0E"/>
                </a:solidFill>
                <a:effectLst/>
                <a:latin typeface=".SF NS"/>
              </a:rPr>
              <a:t>.</a:t>
            </a:r>
          </a:p>
          <a:p>
            <a:pPr>
              <a:spcBef>
                <a:spcPts val="900"/>
              </a:spcBef>
            </a:pPr>
            <a:r>
              <a:rPr lang="en-GB" sz="2000" dirty="0">
                <a:solidFill>
                  <a:srgbClr val="0E0E0E"/>
                </a:solidFill>
                <a:effectLst/>
                <a:latin typeface=".SF NS"/>
              </a:rPr>
              <a:t>Marked launch sites based on </a:t>
            </a:r>
            <a:r>
              <a:rPr lang="en-GB" sz="2000" b="1" dirty="0">
                <a:solidFill>
                  <a:srgbClr val="0E0E0E"/>
                </a:solidFill>
                <a:effectLst/>
                <a:latin typeface=".SF NS"/>
              </a:rPr>
              <a:t>success</a:t>
            </a:r>
            <a:r>
              <a:rPr lang="en-GB" sz="2000" dirty="0">
                <a:solidFill>
                  <a:srgbClr val="0E0E0E"/>
                </a:solidFill>
                <a:effectLst/>
                <a:latin typeface=".SF NS"/>
              </a:rPr>
              <a:t> or </a:t>
            </a:r>
            <a:r>
              <a:rPr lang="en-GB" sz="2000" b="1" dirty="0">
                <a:solidFill>
                  <a:srgbClr val="0E0E0E"/>
                </a:solidFill>
                <a:effectLst/>
                <a:latin typeface=".SF NS"/>
              </a:rPr>
              <a:t>failure</a:t>
            </a:r>
            <a:r>
              <a:rPr lang="en-GB" sz="2000" dirty="0">
                <a:solidFill>
                  <a:srgbClr val="0E0E0E"/>
                </a:solidFill>
                <a:effectLst/>
                <a:latin typeface=".SF NS"/>
              </a:rPr>
              <a:t> outcomes.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Proximity Analysis:</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Calculated </a:t>
            </a:r>
            <a:r>
              <a:rPr lang="en-GB" sz="2000" b="1" dirty="0">
                <a:solidFill>
                  <a:srgbClr val="0E0E0E"/>
                </a:solidFill>
                <a:effectLst/>
                <a:latin typeface=".SF NS"/>
              </a:rPr>
              <a:t>distances</a:t>
            </a:r>
            <a:r>
              <a:rPr lang="en-GB" sz="2000" dirty="0">
                <a:solidFill>
                  <a:srgbClr val="0E0E0E"/>
                </a:solidFill>
                <a:effectLst/>
                <a:latin typeface=".SF NS"/>
              </a:rPr>
              <a:t> between launch sites and nearby features (e.g., railways, highways, coastlines, cities).</a:t>
            </a:r>
          </a:p>
          <a:p>
            <a:pPr>
              <a:spcBef>
                <a:spcPts val="900"/>
              </a:spcBef>
            </a:pPr>
            <a:r>
              <a:rPr lang="en-GB" sz="2000" dirty="0">
                <a:solidFill>
                  <a:srgbClr val="0E0E0E"/>
                </a:solidFill>
                <a:effectLst/>
                <a:latin typeface=".SF NS"/>
              </a:rPr>
              <a:t>Visualised the possible the impact of proximity on launch success or failure.</a:t>
            </a:r>
          </a:p>
          <a:p>
            <a:pPr marL="0" indent="0">
              <a:spcBef>
                <a:spcPts val="900"/>
              </a:spcBef>
              <a:buNone/>
            </a:pPr>
            <a:endParaRPr lang="en-GB" sz="2000" dirty="0">
              <a:solidFill>
                <a:srgbClr val="0E0E0E"/>
              </a:solidFill>
              <a:latin typeface=".SF NS"/>
            </a:endParaRPr>
          </a:p>
          <a:p>
            <a:pPr marL="0" indent="0">
              <a:spcBef>
                <a:spcPts val="900"/>
              </a:spcBef>
              <a:buNone/>
            </a:pPr>
            <a:r>
              <a:rPr lang="en-GB" sz="2000" b="1" dirty="0">
                <a:solidFill>
                  <a:srgbClr val="0E0E0E"/>
                </a:solidFill>
                <a:latin typeface=".SF NS"/>
              </a:rPr>
              <a:t>Objects added:</a:t>
            </a:r>
            <a:endParaRPr lang="en-GB" sz="2000" dirty="0">
              <a:solidFill>
                <a:srgbClr val="0E0E0E"/>
              </a:solidFill>
              <a:latin typeface=".SF NS"/>
            </a:endParaRPr>
          </a:p>
          <a:p>
            <a:pPr>
              <a:spcBef>
                <a:spcPts val="900"/>
              </a:spcBef>
            </a:pPr>
            <a:r>
              <a:rPr lang="en-GB" sz="2000" dirty="0">
                <a:solidFill>
                  <a:srgbClr val="0E0E0E"/>
                </a:solidFill>
                <a:latin typeface=".SF NS"/>
              </a:rPr>
              <a:t>Markers for all launch sites on the map, succeeded/failed launches, line for distances to major points, and a longitude and latitude marker for your mouse (cursor)</a:t>
            </a:r>
          </a:p>
          <a:p>
            <a:pPr marL="0" indent="0">
              <a:spcBef>
                <a:spcPts val="900"/>
              </a:spcBef>
              <a:buNone/>
            </a:pPr>
            <a:endParaRPr lang="en-GB" sz="2000" dirty="0">
              <a:solidFill>
                <a:srgbClr val="0E0E0E"/>
              </a:solidFill>
              <a:latin typeface=".SF NS"/>
            </a:endParaRPr>
          </a:p>
          <a:p>
            <a:pPr marL="0" indent="0">
              <a:spcBef>
                <a:spcPts val="900"/>
              </a:spcBef>
              <a:buNone/>
            </a:pPr>
            <a:r>
              <a:rPr lang="en-GB" sz="2000" b="1" dirty="0" err="1">
                <a:solidFill>
                  <a:srgbClr val="0E0E0E"/>
                </a:solidFill>
                <a:latin typeface=".SF NS"/>
              </a:rPr>
              <a:t>Github</a:t>
            </a:r>
            <a:r>
              <a:rPr lang="en-GB" sz="2000" b="1" dirty="0">
                <a:solidFill>
                  <a:srgbClr val="0E0E0E"/>
                </a:solidFill>
                <a:latin typeface=".SF NS"/>
              </a:rPr>
              <a:t> URL:</a:t>
            </a:r>
            <a:r>
              <a:rPr lang="en-GB" sz="2000" dirty="0">
                <a:solidFill>
                  <a:srgbClr val="0E0E0E"/>
                </a:solidFill>
                <a:latin typeface=".SF NS"/>
              </a:rPr>
              <a:t> </a:t>
            </a:r>
            <a:r>
              <a:rPr lang="en-GB" sz="2000" dirty="0">
                <a:solidFill>
                  <a:srgbClr val="0E0E0E"/>
                </a:solidFill>
                <a:latin typeface=".SF NS"/>
                <a:hlinkClick r:id="rId3"/>
              </a:rPr>
              <a:t>Link</a:t>
            </a:r>
            <a:endParaRPr lang="en-GB" sz="2000" b="1" dirty="0">
              <a:solidFill>
                <a:srgbClr val="0E0E0E"/>
              </a:solidFill>
              <a:effectLst/>
              <a:latin typeface=".SF NS"/>
            </a:endParaRPr>
          </a:p>
          <a:p>
            <a:pPr>
              <a:spcBef>
                <a:spcPts val="900"/>
              </a:spcBef>
            </a:pPr>
            <a:endParaRPr lang="en-GB" sz="2000" dirty="0">
              <a:solidFill>
                <a:srgbClr val="0E0E0E"/>
              </a:solidFill>
              <a:latin typeface=".SF NS"/>
            </a:endParaRPr>
          </a:p>
          <a:p>
            <a:pPr marL="0" indent="0">
              <a:spcBef>
                <a:spcPts val="900"/>
              </a:spcBef>
              <a:buNone/>
            </a:pPr>
            <a:endParaRPr lang="en-GB" sz="2000" dirty="0">
              <a:solidFill>
                <a:srgbClr val="0E0E0E"/>
              </a:solidFill>
              <a:latin typeface=".SF NS"/>
            </a:endParaRPr>
          </a:p>
        </p:txBody>
      </p:sp>
    </p:spTree>
    <p:extLst>
      <p:ext uri="{BB962C8B-B14F-4D97-AF65-F5344CB8AC3E}">
        <p14:creationId xmlns:p14="http://schemas.microsoft.com/office/powerpoint/2010/main" val="475348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ph idx="4294967295"/>
          </p:nvPr>
        </p:nvSpPr>
        <p:spPr>
          <a:xfrm>
            <a:off x="919380" y="1617258"/>
            <a:ext cx="9745589" cy="4809953"/>
          </a:xfrm>
          <a:prstGeom prst="rect">
            <a:avLst/>
          </a:prstGeom>
        </p:spPr>
        <p:txBody>
          <a:bodyPr vert="horz" lIns="91440" tIns="45720" rIns="91440" bIns="45720" rtlCol="0" anchor="t">
            <a:normAutofit fontScale="70000" lnSpcReduction="20000"/>
          </a:bodyPr>
          <a:lstStyle/>
          <a:p>
            <a:pPr marL="0" indent="0">
              <a:spcBef>
                <a:spcPts val="900"/>
              </a:spcBef>
              <a:buNone/>
            </a:pPr>
            <a:r>
              <a:rPr lang="en-GB" sz="2800" b="1" dirty="0">
                <a:solidFill>
                  <a:srgbClr val="0E0E0E"/>
                </a:solidFill>
                <a:effectLst/>
                <a:latin typeface=".SF NS"/>
              </a:rPr>
              <a:t>Dashboard Creation:</a:t>
            </a:r>
            <a:endParaRPr lang="en-GB" sz="2800" dirty="0">
              <a:solidFill>
                <a:srgbClr val="0E0E0E"/>
              </a:solidFill>
              <a:effectLst/>
              <a:latin typeface=".SF NS"/>
            </a:endParaRPr>
          </a:p>
          <a:p>
            <a:pPr>
              <a:spcBef>
                <a:spcPts val="900"/>
              </a:spcBef>
            </a:pPr>
            <a:r>
              <a:rPr lang="en-GB" sz="2800" dirty="0">
                <a:solidFill>
                  <a:srgbClr val="0E0E0E"/>
                </a:solidFill>
                <a:effectLst/>
                <a:latin typeface=".SF NS"/>
              </a:rPr>
              <a:t>Created a dashboard with dropdown functionality to help visualise the data. This was done with </a:t>
            </a:r>
            <a:r>
              <a:rPr lang="en-GB" sz="2800" b="1" dirty="0">
                <a:solidFill>
                  <a:srgbClr val="0E0E0E"/>
                </a:solidFill>
                <a:effectLst/>
                <a:latin typeface=".SF NS"/>
              </a:rPr>
              <a:t>Dash.</a:t>
            </a:r>
          </a:p>
          <a:p>
            <a:pPr marL="0" indent="0">
              <a:spcBef>
                <a:spcPts val="900"/>
              </a:spcBef>
              <a:buNone/>
            </a:pPr>
            <a:endParaRPr lang="en-GB" sz="2800" b="1" dirty="0">
              <a:solidFill>
                <a:srgbClr val="0E0E0E"/>
              </a:solidFill>
              <a:effectLst/>
              <a:latin typeface=".SF NS"/>
            </a:endParaRPr>
          </a:p>
          <a:p>
            <a:pPr marL="0" indent="0">
              <a:spcBef>
                <a:spcPts val="900"/>
              </a:spcBef>
              <a:buNone/>
            </a:pPr>
            <a:r>
              <a:rPr lang="en-GB" sz="2800" b="1" dirty="0">
                <a:solidFill>
                  <a:srgbClr val="0E0E0E"/>
                </a:solidFill>
                <a:effectLst/>
                <a:latin typeface=".SF NS"/>
              </a:rPr>
              <a:t>Visualisations created:</a:t>
            </a:r>
            <a:endParaRPr lang="en-GB" sz="2800" dirty="0">
              <a:solidFill>
                <a:srgbClr val="0E0E0E"/>
              </a:solidFill>
              <a:effectLst/>
              <a:latin typeface=".SF NS"/>
            </a:endParaRPr>
          </a:p>
          <a:p>
            <a:pPr>
              <a:spcBef>
                <a:spcPts val="900"/>
              </a:spcBef>
            </a:pPr>
            <a:r>
              <a:rPr lang="en-GB" dirty="0">
                <a:solidFill>
                  <a:srgbClr val="0E0E0E"/>
                </a:solidFill>
                <a:latin typeface=".SF NS"/>
              </a:rPr>
              <a:t>We display the total successful launches from the different launch sites. This is done with a </a:t>
            </a:r>
            <a:r>
              <a:rPr lang="en-GB" b="1" dirty="0">
                <a:solidFill>
                  <a:srgbClr val="0E0E0E"/>
                </a:solidFill>
                <a:latin typeface=".SF NS"/>
              </a:rPr>
              <a:t>pie chart.</a:t>
            </a:r>
            <a:endParaRPr lang="en-GB" dirty="0">
              <a:solidFill>
                <a:srgbClr val="0E0E0E"/>
              </a:solidFill>
              <a:latin typeface=".SF NS"/>
            </a:endParaRPr>
          </a:p>
          <a:p>
            <a:pPr>
              <a:spcBef>
                <a:spcPts val="900"/>
              </a:spcBef>
            </a:pPr>
            <a:r>
              <a:rPr lang="en-GB" sz="2800" dirty="0">
                <a:solidFill>
                  <a:srgbClr val="0E0E0E"/>
                </a:solidFill>
                <a:effectLst/>
                <a:latin typeface=".SF NS"/>
              </a:rPr>
              <a:t>We display the correlation between </a:t>
            </a:r>
            <a:r>
              <a:rPr lang="en-GB" dirty="0">
                <a:solidFill>
                  <a:srgbClr val="0E0E0E"/>
                </a:solidFill>
                <a:latin typeface=".SF NS"/>
              </a:rPr>
              <a:t>mission outcome and the payload mass to help us identify if there is a relationship between mass and outcome. This is done with a </a:t>
            </a:r>
            <a:r>
              <a:rPr lang="en-GB" b="1" dirty="0">
                <a:solidFill>
                  <a:srgbClr val="0E0E0E"/>
                </a:solidFill>
                <a:latin typeface=".SF NS"/>
              </a:rPr>
              <a:t>scatter plot</a:t>
            </a:r>
            <a:r>
              <a:rPr lang="en-GB" dirty="0">
                <a:solidFill>
                  <a:srgbClr val="0E0E0E"/>
                </a:solidFill>
                <a:latin typeface=".SF NS"/>
              </a:rPr>
              <a:t>.</a:t>
            </a:r>
          </a:p>
          <a:p>
            <a:pPr marL="0" indent="0">
              <a:spcBef>
                <a:spcPts val="900"/>
              </a:spcBef>
              <a:buNone/>
            </a:pPr>
            <a:endParaRPr lang="en-GB" dirty="0">
              <a:solidFill>
                <a:srgbClr val="0E0E0E"/>
              </a:solidFill>
              <a:latin typeface=".SF NS"/>
            </a:endParaRPr>
          </a:p>
          <a:p>
            <a:pPr marL="0" indent="0">
              <a:spcBef>
                <a:spcPts val="900"/>
              </a:spcBef>
              <a:buNone/>
            </a:pPr>
            <a:r>
              <a:rPr lang="en-GB" b="1" dirty="0">
                <a:solidFill>
                  <a:srgbClr val="0E0E0E"/>
                </a:solidFill>
                <a:latin typeface=".SF NS"/>
              </a:rPr>
              <a:t>Customisability</a:t>
            </a:r>
            <a:endParaRPr lang="en-GB" dirty="0">
              <a:solidFill>
                <a:srgbClr val="0E0E0E"/>
              </a:solidFill>
              <a:latin typeface=".SF NS"/>
            </a:endParaRPr>
          </a:p>
          <a:p>
            <a:pPr>
              <a:spcBef>
                <a:spcPts val="900"/>
              </a:spcBef>
            </a:pPr>
            <a:r>
              <a:rPr lang="en-GB" dirty="0">
                <a:solidFill>
                  <a:srgbClr val="0E0E0E"/>
                </a:solidFill>
                <a:latin typeface=".SF NS"/>
              </a:rPr>
              <a:t>The dashboard allows users to choose a specific launch site to manipulate the pie chart and see its success rate.</a:t>
            </a:r>
          </a:p>
          <a:p>
            <a:pPr marL="0" indent="0">
              <a:spcBef>
                <a:spcPts val="900"/>
              </a:spcBef>
              <a:buNone/>
            </a:pPr>
            <a:endParaRPr lang="en-GB" sz="2800" dirty="0">
              <a:solidFill>
                <a:srgbClr val="0E0E0E"/>
              </a:solidFill>
              <a:effectLst/>
              <a:latin typeface=".SF NS"/>
            </a:endParaRPr>
          </a:p>
          <a:p>
            <a:pPr marL="0" indent="0">
              <a:buNone/>
            </a:pPr>
            <a:r>
              <a:rPr lang="en-US" b="1" dirty="0"/>
              <a:t>GitHub URL</a:t>
            </a:r>
            <a:r>
              <a:rPr lang="en-US" dirty="0"/>
              <a:t>: </a:t>
            </a:r>
            <a:r>
              <a:rPr lang="en-US" dirty="0">
                <a:hlinkClick r:id="rId3"/>
              </a:rPr>
              <a:t>Link</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3EBA2-1819-91BC-73E1-7A4230042B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F1905C-670B-3BB8-ED02-D50B90673D14}"/>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13" name="Title 1">
            <a:extLst>
              <a:ext uri="{FF2B5EF4-FFF2-40B4-BE49-F238E27FC236}">
                <a16:creationId xmlns:a16="http://schemas.microsoft.com/office/drawing/2014/main" id="{A532030F-7D35-A267-91DF-9B8B6C0BD35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Predictive Analysis Preparation</a:t>
            </a:r>
            <a:endParaRPr lang="en-US" dirty="0">
              <a:solidFill>
                <a:srgbClr val="0B49CB"/>
              </a:solidFill>
            </a:endParaRPr>
          </a:p>
        </p:txBody>
      </p:sp>
      <p:sp>
        <p:nvSpPr>
          <p:cNvPr id="2" name="Content Placeholder 2">
            <a:extLst>
              <a:ext uri="{FF2B5EF4-FFF2-40B4-BE49-F238E27FC236}">
                <a16:creationId xmlns:a16="http://schemas.microsoft.com/office/drawing/2014/main" id="{2266443D-17BB-558B-4DCF-D41AB1518215}"/>
              </a:ext>
            </a:extLst>
          </p:cNvPr>
          <p:cNvSpPr txBox="1">
            <a:spLocks/>
          </p:cNvSpPr>
          <p:nvPr/>
        </p:nvSpPr>
        <p:spPr>
          <a:xfrm>
            <a:off x="942372" y="1351814"/>
            <a:ext cx="10515600" cy="49675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Feature Engineering:</a:t>
            </a:r>
          </a:p>
          <a:p>
            <a:pPr marL="0" indent="0">
              <a:spcBef>
                <a:spcPts val="900"/>
              </a:spcBef>
              <a:buNone/>
            </a:pPr>
            <a:r>
              <a:rPr lang="en-GB" sz="2000" dirty="0">
                <a:solidFill>
                  <a:srgbClr val="0E0E0E"/>
                </a:solidFill>
                <a:effectLst/>
                <a:latin typeface=".SF NS"/>
              </a:rPr>
              <a:t>• Created dummy categorical variables for non-numeric features.</a:t>
            </a:r>
          </a:p>
          <a:p>
            <a:pPr marL="0" indent="0">
              <a:spcBef>
                <a:spcPts val="900"/>
              </a:spcBef>
              <a:buNone/>
            </a:pPr>
            <a:r>
              <a:rPr lang="en-GB" sz="2000" dirty="0">
                <a:solidFill>
                  <a:srgbClr val="0E0E0E"/>
                </a:solidFill>
                <a:effectLst/>
                <a:latin typeface=".SF NS"/>
              </a:rPr>
              <a:t>• Corrected variable types, e.g., converting numeric columns to floats.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Data Standardization:</a:t>
            </a:r>
          </a:p>
          <a:p>
            <a:pPr marL="0" indent="0">
              <a:spcBef>
                <a:spcPts val="900"/>
              </a:spcBef>
              <a:buNone/>
            </a:pPr>
            <a:r>
              <a:rPr lang="en-GB" sz="2000" dirty="0">
                <a:solidFill>
                  <a:srgbClr val="0E0E0E"/>
                </a:solidFill>
                <a:effectLst/>
                <a:latin typeface=".SF NS"/>
              </a:rPr>
              <a:t>• Standardized the data to ensure consistent scale for model training.</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Data Splitting:</a:t>
            </a:r>
          </a:p>
          <a:p>
            <a:pPr marL="0" indent="0">
              <a:spcBef>
                <a:spcPts val="900"/>
              </a:spcBef>
              <a:buNone/>
            </a:pPr>
            <a:r>
              <a:rPr lang="en-GB" sz="2000" b="1" dirty="0">
                <a:solidFill>
                  <a:srgbClr val="0E0E0E"/>
                </a:solidFill>
                <a:effectLst/>
                <a:latin typeface=".SF NS"/>
              </a:rPr>
              <a:t>• </a:t>
            </a:r>
            <a:r>
              <a:rPr lang="en-GB" sz="2000" dirty="0">
                <a:solidFill>
                  <a:srgbClr val="0E0E0E"/>
                </a:solidFill>
                <a:effectLst/>
                <a:latin typeface=".SF NS"/>
              </a:rPr>
              <a:t>Divided data into training and testing sets for model evaluation.</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Ready for Predictions:</a:t>
            </a:r>
          </a:p>
          <a:p>
            <a:pPr marL="0" indent="0">
              <a:spcBef>
                <a:spcPts val="900"/>
              </a:spcBef>
              <a:buNone/>
            </a:pPr>
            <a:r>
              <a:rPr lang="en-GB" sz="2000" b="1" dirty="0">
                <a:solidFill>
                  <a:srgbClr val="0E0E0E"/>
                </a:solidFill>
                <a:effectLst/>
                <a:latin typeface=".SF NS"/>
              </a:rPr>
              <a:t>• </a:t>
            </a:r>
            <a:r>
              <a:rPr lang="en-GB" sz="2000" dirty="0">
                <a:solidFill>
                  <a:srgbClr val="0E0E0E"/>
                </a:solidFill>
                <a:effectLst/>
                <a:latin typeface=".SF NS"/>
              </a:rPr>
              <a:t>Data is now prepared for machine learning model training and testing.</a:t>
            </a:r>
          </a:p>
        </p:txBody>
      </p:sp>
    </p:spTree>
    <p:extLst>
      <p:ext uri="{BB962C8B-B14F-4D97-AF65-F5344CB8AC3E}">
        <p14:creationId xmlns:p14="http://schemas.microsoft.com/office/powerpoint/2010/main" val="3917910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59F04-CDA4-2A13-AD3F-08FB7C88CF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5E30B7-9D50-737F-98FB-27A17F1A704D}"/>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13" name="Title 1">
            <a:extLst>
              <a:ext uri="{FF2B5EF4-FFF2-40B4-BE49-F238E27FC236}">
                <a16:creationId xmlns:a16="http://schemas.microsoft.com/office/drawing/2014/main" id="{E94408A4-16DE-00FE-1140-B4CEB8F0948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Predictive Analysis</a:t>
            </a:r>
            <a:endParaRPr lang="en-US" dirty="0">
              <a:solidFill>
                <a:srgbClr val="0B49CB"/>
              </a:solidFill>
            </a:endParaRPr>
          </a:p>
        </p:txBody>
      </p:sp>
      <p:sp>
        <p:nvSpPr>
          <p:cNvPr id="2" name="Content Placeholder 2">
            <a:extLst>
              <a:ext uri="{FF2B5EF4-FFF2-40B4-BE49-F238E27FC236}">
                <a16:creationId xmlns:a16="http://schemas.microsoft.com/office/drawing/2014/main" id="{741CFE8F-EE95-B1A8-5EE1-309B76D4F19B}"/>
              </a:ext>
            </a:extLst>
          </p:cNvPr>
          <p:cNvSpPr txBox="1">
            <a:spLocks/>
          </p:cNvSpPr>
          <p:nvPr/>
        </p:nvSpPr>
        <p:spPr>
          <a:xfrm>
            <a:off x="1174239" y="1472667"/>
            <a:ext cx="9707144" cy="5236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Model Creation &amp; Hyperparameter Tuning:</a:t>
            </a:r>
          </a:p>
          <a:p>
            <a:pPr marL="0" indent="0">
              <a:spcBef>
                <a:spcPts val="900"/>
              </a:spcBef>
              <a:buNone/>
            </a:pPr>
            <a:endParaRPr lang="en-GB" sz="2000" b="1" dirty="0">
              <a:solidFill>
                <a:srgbClr val="0E0E0E"/>
              </a:solidFill>
              <a:effectLst/>
              <a:latin typeface=".SF NS"/>
            </a:endParaRPr>
          </a:p>
          <a:p>
            <a:pPr marL="0" indent="0">
              <a:spcBef>
                <a:spcPts val="900"/>
              </a:spcBef>
              <a:buNone/>
            </a:pPr>
            <a:r>
              <a:rPr lang="en-GB" sz="2000" dirty="0">
                <a:solidFill>
                  <a:srgbClr val="0E0E0E"/>
                </a:solidFill>
                <a:effectLst/>
                <a:latin typeface=".SF NS"/>
              </a:rPr>
              <a:t>• </a:t>
            </a:r>
            <a:r>
              <a:rPr lang="en-GB" sz="2000" b="1" dirty="0">
                <a:solidFill>
                  <a:srgbClr val="0E0E0E"/>
                </a:solidFill>
                <a:effectLst/>
                <a:latin typeface=".SF NS"/>
              </a:rPr>
              <a:t>Logistic Regression</a:t>
            </a:r>
            <a:r>
              <a:rPr lang="en-GB" sz="2000" dirty="0">
                <a:solidFill>
                  <a:srgbClr val="0E0E0E"/>
                </a:solidFill>
                <a:effectLst/>
                <a:latin typeface=".SF NS"/>
              </a:rPr>
              <a:t>: Used </a:t>
            </a:r>
            <a:r>
              <a:rPr lang="en-GB" sz="2000" u="sng" dirty="0" err="1">
                <a:solidFill>
                  <a:srgbClr val="0E0E0E"/>
                </a:solidFill>
                <a:effectLst/>
                <a:latin typeface=".SF NS"/>
              </a:rPr>
              <a:t>GridSearchCV</a:t>
            </a:r>
            <a:r>
              <a:rPr lang="en-GB" sz="2000" dirty="0">
                <a:solidFill>
                  <a:srgbClr val="0E0E0E"/>
                </a:solidFill>
                <a:effectLst/>
                <a:latin typeface=".SF NS"/>
              </a:rPr>
              <a:t> to find the best parameters.</a:t>
            </a:r>
          </a:p>
          <a:p>
            <a:pPr marL="0" indent="0">
              <a:spcBef>
                <a:spcPts val="900"/>
              </a:spcBef>
              <a:buNone/>
            </a:pPr>
            <a:r>
              <a:rPr lang="en-GB" sz="2000" dirty="0">
                <a:solidFill>
                  <a:srgbClr val="0E0E0E"/>
                </a:solidFill>
                <a:effectLst/>
                <a:latin typeface=".SF NS"/>
              </a:rPr>
              <a:t>• </a:t>
            </a:r>
            <a:r>
              <a:rPr lang="en-GB" sz="2000" b="1" dirty="0">
                <a:solidFill>
                  <a:srgbClr val="0E0E0E"/>
                </a:solidFill>
                <a:effectLst/>
                <a:latin typeface=".SF NS"/>
              </a:rPr>
              <a:t>Support Vector Machine (SVM): </a:t>
            </a:r>
            <a:r>
              <a:rPr lang="en-GB" sz="2000" dirty="0">
                <a:solidFill>
                  <a:srgbClr val="0E0E0E"/>
                </a:solidFill>
                <a:effectLst/>
                <a:latin typeface=".SF NS"/>
              </a:rPr>
              <a:t>Tuned hyperparameters using </a:t>
            </a:r>
            <a:r>
              <a:rPr lang="en-GB" sz="2000" u="sng" dirty="0" err="1">
                <a:solidFill>
                  <a:srgbClr val="0E0E0E"/>
                </a:solidFill>
                <a:effectLst/>
                <a:latin typeface=".SF NS"/>
              </a:rPr>
              <a:t>GridSearchCV</a:t>
            </a:r>
            <a:r>
              <a:rPr lang="en-GB" sz="2000" u="sng" dirty="0">
                <a:solidFill>
                  <a:srgbClr val="0E0E0E"/>
                </a:solidFill>
                <a:effectLst/>
                <a:latin typeface=".SF NS"/>
              </a:rPr>
              <a:t>.</a:t>
            </a:r>
          </a:p>
          <a:p>
            <a:pPr marL="0" indent="0">
              <a:spcBef>
                <a:spcPts val="900"/>
              </a:spcBef>
              <a:buNone/>
            </a:pPr>
            <a:r>
              <a:rPr lang="en-GB" sz="2000" b="1" dirty="0">
                <a:solidFill>
                  <a:srgbClr val="0E0E0E"/>
                </a:solidFill>
                <a:effectLst/>
                <a:latin typeface=".SF NS"/>
              </a:rPr>
              <a:t>• Decision Tree Classifier: </a:t>
            </a:r>
            <a:r>
              <a:rPr lang="en-GB" sz="2000" dirty="0">
                <a:solidFill>
                  <a:srgbClr val="0E0E0E"/>
                </a:solidFill>
                <a:effectLst/>
                <a:latin typeface=".SF NS"/>
              </a:rPr>
              <a:t>Optimized with </a:t>
            </a:r>
            <a:r>
              <a:rPr lang="en-GB" sz="2000" u="sng" dirty="0" err="1">
                <a:solidFill>
                  <a:srgbClr val="0E0E0E"/>
                </a:solidFill>
                <a:effectLst/>
                <a:latin typeface=".SF NS"/>
              </a:rPr>
              <a:t>GridSearchCV</a:t>
            </a:r>
            <a:r>
              <a:rPr lang="en-GB" sz="2000" dirty="0">
                <a:solidFill>
                  <a:srgbClr val="0E0E0E"/>
                </a:solidFill>
                <a:effectLst/>
                <a:latin typeface=".SF NS"/>
              </a:rPr>
              <a:t> for best parameters.</a:t>
            </a:r>
          </a:p>
          <a:p>
            <a:pPr marL="0" indent="0">
              <a:spcBef>
                <a:spcPts val="900"/>
              </a:spcBef>
              <a:buNone/>
            </a:pPr>
            <a:r>
              <a:rPr lang="en-GB" sz="2000" dirty="0">
                <a:solidFill>
                  <a:srgbClr val="0E0E0E"/>
                </a:solidFill>
                <a:effectLst/>
                <a:latin typeface=".SF NS"/>
              </a:rPr>
              <a:t>• </a:t>
            </a:r>
            <a:r>
              <a:rPr lang="en-GB" sz="2000" b="1" dirty="0">
                <a:solidFill>
                  <a:srgbClr val="0E0E0E"/>
                </a:solidFill>
                <a:effectLst/>
                <a:latin typeface=".SF NS"/>
              </a:rPr>
              <a:t>K-Nearest Neighbours (KNN): </a:t>
            </a:r>
            <a:r>
              <a:rPr lang="en-GB" sz="2000" dirty="0">
                <a:solidFill>
                  <a:srgbClr val="0E0E0E"/>
                </a:solidFill>
                <a:effectLst/>
                <a:latin typeface=".SF NS"/>
              </a:rPr>
              <a:t>Tuned using </a:t>
            </a:r>
            <a:r>
              <a:rPr lang="en-GB" sz="2000" u="sng" dirty="0" err="1">
                <a:solidFill>
                  <a:srgbClr val="0E0E0E"/>
                </a:solidFill>
                <a:effectLst/>
                <a:latin typeface=".SF NS"/>
              </a:rPr>
              <a:t>GridSearchCV</a:t>
            </a:r>
            <a:r>
              <a:rPr lang="en-GB" sz="2000" dirty="0">
                <a:solidFill>
                  <a:srgbClr val="0E0E0E"/>
                </a:solidFill>
                <a:effectLst/>
                <a:latin typeface=".SF NS"/>
              </a:rPr>
              <a:t> for optimal performance.</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Model Evaluation:</a:t>
            </a:r>
          </a:p>
          <a:p>
            <a:pPr marL="0" indent="0">
              <a:spcBef>
                <a:spcPts val="900"/>
              </a:spcBef>
              <a:buNone/>
            </a:pPr>
            <a:endParaRPr lang="en-GB" sz="2000" b="1" dirty="0">
              <a:solidFill>
                <a:srgbClr val="0E0E0E"/>
              </a:solidFill>
              <a:effectLst/>
              <a:latin typeface=".SF NS"/>
            </a:endParaRPr>
          </a:p>
          <a:p>
            <a:pPr marL="0" indent="0">
              <a:spcBef>
                <a:spcPts val="900"/>
              </a:spcBef>
              <a:buNone/>
            </a:pPr>
            <a:r>
              <a:rPr lang="en-GB" sz="2000" dirty="0">
                <a:solidFill>
                  <a:srgbClr val="0E0E0E"/>
                </a:solidFill>
                <a:effectLst/>
                <a:latin typeface=".SF NS"/>
              </a:rPr>
              <a:t>• Tested each model on the test data.</a:t>
            </a:r>
          </a:p>
          <a:p>
            <a:pPr marL="0" indent="0">
              <a:spcBef>
                <a:spcPts val="900"/>
              </a:spcBef>
              <a:buNone/>
            </a:pPr>
            <a:r>
              <a:rPr lang="en-GB" sz="2000" dirty="0">
                <a:solidFill>
                  <a:srgbClr val="0E0E0E"/>
                </a:solidFill>
                <a:effectLst/>
                <a:latin typeface=".SF NS"/>
              </a:rPr>
              <a:t>• Visualized accuracy scores to determine the best-fitting model.</a:t>
            </a:r>
          </a:p>
        </p:txBody>
      </p:sp>
    </p:spTree>
    <p:extLst>
      <p:ext uri="{BB962C8B-B14F-4D97-AF65-F5344CB8AC3E}">
        <p14:creationId xmlns:p14="http://schemas.microsoft.com/office/powerpoint/2010/main" val="3060256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38C39-DA6D-C80A-4EEB-84BB0363B5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2EF416-A23C-1E2E-1E89-60DDF5A2A230}"/>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13" name="Title 1">
            <a:extLst>
              <a:ext uri="{FF2B5EF4-FFF2-40B4-BE49-F238E27FC236}">
                <a16:creationId xmlns:a16="http://schemas.microsoft.com/office/drawing/2014/main" id="{FDADE904-A52A-FB6F-85C5-9D0CECF6EEC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Predictive Analysis</a:t>
            </a:r>
            <a:endParaRPr lang="en-US" dirty="0">
              <a:solidFill>
                <a:srgbClr val="0B49CB"/>
              </a:solidFill>
            </a:endParaRPr>
          </a:p>
        </p:txBody>
      </p:sp>
      <p:sp>
        <p:nvSpPr>
          <p:cNvPr id="2" name="Content Placeholder 2">
            <a:extLst>
              <a:ext uri="{FF2B5EF4-FFF2-40B4-BE49-F238E27FC236}">
                <a16:creationId xmlns:a16="http://schemas.microsoft.com/office/drawing/2014/main" id="{C26177DD-7731-68AB-95D1-461C49DF8781}"/>
              </a:ext>
            </a:extLst>
          </p:cNvPr>
          <p:cNvSpPr txBox="1">
            <a:spLocks/>
          </p:cNvSpPr>
          <p:nvPr/>
        </p:nvSpPr>
        <p:spPr>
          <a:xfrm>
            <a:off x="1174239" y="6179696"/>
            <a:ext cx="9707144" cy="3897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GitHub URL: </a:t>
            </a:r>
            <a:r>
              <a:rPr lang="en-GB" sz="2000" dirty="0">
                <a:solidFill>
                  <a:srgbClr val="0E0E0E"/>
                </a:solidFill>
                <a:effectLst/>
                <a:latin typeface=".SF NS"/>
                <a:hlinkClick r:id="rId3"/>
              </a:rPr>
              <a:t>Link</a:t>
            </a:r>
            <a:endParaRPr lang="en-GB" sz="2000" dirty="0">
              <a:solidFill>
                <a:srgbClr val="0E0E0E"/>
              </a:solidFill>
              <a:effectLst/>
              <a:latin typeface=".SF NS"/>
            </a:endParaRPr>
          </a:p>
        </p:txBody>
      </p:sp>
      <p:sp>
        <p:nvSpPr>
          <p:cNvPr id="3" name="Content Placeholder 4">
            <a:extLst>
              <a:ext uri="{FF2B5EF4-FFF2-40B4-BE49-F238E27FC236}">
                <a16:creationId xmlns:a16="http://schemas.microsoft.com/office/drawing/2014/main" id="{0046698B-BAD6-1A87-52C3-B1821F3AAF5D}"/>
              </a:ext>
            </a:extLst>
          </p:cNvPr>
          <p:cNvSpPr txBox="1">
            <a:spLocks/>
          </p:cNvSpPr>
          <p:nvPr/>
        </p:nvSpPr>
        <p:spPr>
          <a:xfrm>
            <a:off x="978447" y="1426221"/>
            <a:ext cx="10098728" cy="4260829"/>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ounded Rectangle 4">
            <a:extLst>
              <a:ext uri="{FF2B5EF4-FFF2-40B4-BE49-F238E27FC236}">
                <a16:creationId xmlns:a16="http://schemas.microsoft.com/office/drawing/2014/main" id="{B2488B43-1D9F-C203-F71B-388038C6BCAF}"/>
              </a:ext>
            </a:extLst>
          </p:cNvPr>
          <p:cNvSpPr/>
          <p:nvPr/>
        </p:nvSpPr>
        <p:spPr>
          <a:xfrm>
            <a:off x="1237938" y="1702663"/>
            <a:ext cx="2043519" cy="7165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Split Class label</a:t>
            </a:r>
          </a:p>
        </p:txBody>
      </p:sp>
      <p:sp>
        <p:nvSpPr>
          <p:cNvPr id="6" name="Rounded Rectangle 5">
            <a:extLst>
              <a:ext uri="{FF2B5EF4-FFF2-40B4-BE49-F238E27FC236}">
                <a16:creationId xmlns:a16="http://schemas.microsoft.com/office/drawing/2014/main" id="{AE3ABDE2-BD6B-936F-2F6A-C48A691EE040}"/>
              </a:ext>
            </a:extLst>
          </p:cNvPr>
          <p:cNvSpPr/>
          <p:nvPr/>
        </p:nvSpPr>
        <p:spPr>
          <a:xfrm>
            <a:off x="3871627" y="1935767"/>
            <a:ext cx="2364796" cy="9051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Split the data into the training set and the testing set</a:t>
            </a:r>
          </a:p>
        </p:txBody>
      </p:sp>
      <p:sp>
        <p:nvSpPr>
          <p:cNvPr id="7" name="Rounded Rectangle 6">
            <a:extLst>
              <a:ext uri="{FF2B5EF4-FFF2-40B4-BE49-F238E27FC236}">
                <a16:creationId xmlns:a16="http://schemas.microsoft.com/office/drawing/2014/main" id="{3F7D45E1-4437-A0A3-63FC-378A0FDC3671}"/>
              </a:ext>
            </a:extLst>
          </p:cNvPr>
          <p:cNvSpPr/>
          <p:nvPr/>
        </p:nvSpPr>
        <p:spPr>
          <a:xfrm>
            <a:off x="1436089" y="3607209"/>
            <a:ext cx="2177075"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Use standard scalar to transform data</a:t>
            </a:r>
          </a:p>
        </p:txBody>
      </p:sp>
      <p:sp>
        <p:nvSpPr>
          <p:cNvPr id="8" name="Rounded Rectangle 7">
            <a:extLst>
              <a:ext uri="{FF2B5EF4-FFF2-40B4-BE49-F238E27FC236}">
                <a16:creationId xmlns:a16="http://schemas.microsoft.com/office/drawing/2014/main" id="{860844DC-BD12-D91D-BA31-C340DC212EB0}"/>
              </a:ext>
            </a:extLst>
          </p:cNvPr>
          <p:cNvSpPr/>
          <p:nvPr/>
        </p:nvSpPr>
        <p:spPr>
          <a:xfrm>
            <a:off x="4314784" y="3968644"/>
            <a:ext cx="2198402" cy="7678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Assign cv=10 to the </a:t>
            </a:r>
            <a:r>
              <a:rPr lang="en-US" dirty="0" err="1">
                <a:solidFill>
                  <a:sysClr val="windowText" lastClr="000000"/>
                </a:solidFill>
              </a:rPr>
              <a:t>GridSearchCV</a:t>
            </a:r>
            <a:endParaRPr lang="en-US" dirty="0">
              <a:solidFill>
                <a:sysClr val="windowText" lastClr="000000"/>
              </a:solidFill>
            </a:endParaRPr>
          </a:p>
        </p:txBody>
      </p:sp>
      <p:sp>
        <p:nvSpPr>
          <p:cNvPr id="9" name="Rounded Rectangle 8">
            <a:extLst>
              <a:ext uri="{FF2B5EF4-FFF2-40B4-BE49-F238E27FC236}">
                <a16:creationId xmlns:a16="http://schemas.microsoft.com/office/drawing/2014/main" id="{F5F5DFE8-DC72-93BC-3126-F06E05954657}"/>
              </a:ext>
            </a:extLst>
          </p:cNvPr>
          <p:cNvSpPr/>
          <p:nvPr/>
        </p:nvSpPr>
        <p:spPr>
          <a:xfrm>
            <a:off x="6808919" y="1635186"/>
            <a:ext cx="2211197" cy="129461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Using </a:t>
            </a:r>
            <a:r>
              <a:rPr lang="en-US" dirty="0" err="1">
                <a:solidFill>
                  <a:sysClr val="windowText" lastClr="000000"/>
                </a:solidFill>
              </a:rPr>
              <a:t>GridSearchCV</a:t>
            </a:r>
            <a:r>
              <a:rPr lang="en-US" dirty="0">
                <a:solidFill>
                  <a:sysClr val="windowText" lastClr="000000"/>
                </a:solidFill>
              </a:rPr>
              <a:t>, find best param_ for decision tree, KNN, SVM and </a:t>
            </a:r>
            <a:r>
              <a:rPr lang="en-US" dirty="0" err="1">
                <a:solidFill>
                  <a:sysClr val="windowText" lastClr="000000"/>
                </a:solidFill>
              </a:rPr>
              <a:t>LogReg</a:t>
            </a:r>
            <a:endParaRPr lang="en-US" dirty="0">
              <a:solidFill>
                <a:sysClr val="windowText" lastClr="000000"/>
              </a:solidFill>
            </a:endParaRPr>
          </a:p>
        </p:txBody>
      </p:sp>
      <p:sp>
        <p:nvSpPr>
          <p:cNvPr id="10" name="Rounded Rectangle 9">
            <a:extLst>
              <a:ext uri="{FF2B5EF4-FFF2-40B4-BE49-F238E27FC236}">
                <a16:creationId xmlns:a16="http://schemas.microsoft.com/office/drawing/2014/main" id="{3D19D299-135B-2E97-786A-94CAF5D5C723}"/>
              </a:ext>
            </a:extLst>
          </p:cNvPr>
          <p:cNvSpPr/>
          <p:nvPr/>
        </p:nvSpPr>
        <p:spPr>
          <a:xfrm>
            <a:off x="7794409" y="3334777"/>
            <a:ext cx="2055114" cy="10334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Calculate accuracy scores and create confusion matrices</a:t>
            </a:r>
          </a:p>
        </p:txBody>
      </p:sp>
      <p:cxnSp>
        <p:nvCxnSpPr>
          <p:cNvPr id="11" name="Straight Arrow Connector 10">
            <a:extLst>
              <a:ext uri="{FF2B5EF4-FFF2-40B4-BE49-F238E27FC236}">
                <a16:creationId xmlns:a16="http://schemas.microsoft.com/office/drawing/2014/main" id="{0142252C-BCFD-8390-7723-54544535CBED}"/>
              </a:ext>
            </a:extLst>
          </p:cNvPr>
          <p:cNvCxnSpPr>
            <a:cxnSpLocks/>
            <a:stCxn id="5" idx="2"/>
            <a:endCxn id="7" idx="0"/>
          </p:cNvCxnSpPr>
          <p:nvPr/>
        </p:nvCxnSpPr>
        <p:spPr>
          <a:xfrm>
            <a:off x="2259698" y="2419246"/>
            <a:ext cx="264929" cy="1187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45E988-F345-1E17-D553-74F10AE29B35}"/>
              </a:ext>
            </a:extLst>
          </p:cNvPr>
          <p:cNvCxnSpPr>
            <a:cxnSpLocks/>
            <a:stCxn id="7" idx="0"/>
            <a:endCxn id="6" idx="1"/>
          </p:cNvCxnSpPr>
          <p:nvPr/>
        </p:nvCxnSpPr>
        <p:spPr>
          <a:xfrm flipV="1">
            <a:off x="2524627" y="2388332"/>
            <a:ext cx="1347000" cy="12188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87DB83C-538E-E67A-128E-FF7BC5B2D2D5}"/>
              </a:ext>
            </a:extLst>
          </p:cNvPr>
          <p:cNvCxnSpPr>
            <a:cxnSpLocks/>
            <a:stCxn id="6" idx="2"/>
            <a:endCxn id="8" idx="0"/>
          </p:cNvCxnSpPr>
          <p:nvPr/>
        </p:nvCxnSpPr>
        <p:spPr>
          <a:xfrm>
            <a:off x="5054025" y="2840897"/>
            <a:ext cx="359960" cy="11277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43EB7F-8F6D-B052-8A29-AE2D068E221B}"/>
              </a:ext>
            </a:extLst>
          </p:cNvPr>
          <p:cNvCxnSpPr>
            <a:cxnSpLocks/>
            <a:stCxn id="8" idx="0"/>
            <a:endCxn id="9" idx="1"/>
          </p:cNvCxnSpPr>
          <p:nvPr/>
        </p:nvCxnSpPr>
        <p:spPr>
          <a:xfrm flipV="1">
            <a:off x="5413985" y="2282493"/>
            <a:ext cx="1394934" cy="16861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891F850-2514-4175-5B71-033F8A6CCBF0}"/>
              </a:ext>
            </a:extLst>
          </p:cNvPr>
          <p:cNvCxnSpPr>
            <a:cxnSpLocks/>
            <a:stCxn id="9" idx="2"/>
            <a:endCxn id="10" idx="0"/>
          </p:cNvCxnSpPr>
          <p:nvPr/>
        </p:nvCxnSpPr>
        <p:spPr>
          <a:xfrm>
            <a:off x="7914518" y="2929800"/>
            <a:ext cx="907448" cy="404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E943B138-7C94-D302-7EDC-55BF3C78ED46}"/>
              </a:ext>
            </a:extLst>
          </p:cNvPr>
          <p:cNvSpPr/>
          <p:nvPr/>
        </p:nvSpPr>
        <p:spPr>
          <a:xfrm>
            <a:off x="7605214" y="4946397"/>
            <a:ext cx="3080377" cy="57355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Bar Chart with accuracy scores for model comparison</a:t>
            </a:r>
          </a:p>
        </p:txBody>
      </p:sp>
      <p:cxnSp>
        <p:nvCxnSpPr>
          <p:cNvPr id="42" name="Straight Arrow Connector 41">
            <a:extLst>
              <a:ext uri="{FF2B5EF4-FFF2-40B4-BE49-F238E27FC236}">
                <a16:creationId xmlns:a16="http://schemas.microsoft.com/office/drawing/2014/main" id="{1676F876-F972-DE68-A540-E4EC4721A2D5}"/>
              </a:ext>
            </a:extLst>
          </p:cNvPr>
          <p:cNvCxnSpPr>
            <a:cxnSpLocks/>
            <a:stCxn id="10" idx="2"/>
            <a:endCxn id="41" idx="0"/>
          </p:cNvCxnSpPr>
          <p:nvPr/>
        </p:nvCxnSpPr>
        <p:spPr>
          <a:xfrm>
            <a:off x="8821966" y="4368240"/>
            <a:ext cx="323437" cy="5781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875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6"/>
            <a:ext cx="9414983" cy="3419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results are now going to be split in several sections: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b="1" dirty="0">
                <a:solidFill>
                  <a:schemeClr val="accent3">
                    <a:lumMod val="25000"/>
                  </a:schemeClr>
                </a:solidFill>
                <a:latin typeface="Abadi" panose="020B0604020104020204" pitchFamily="34" charset="0"/>
              </a:rPr>
              <a:t>Interactive analytics demo in screenshots (</a:t>
            </a:r>
            <a:r>
              <a:rPr lang="en-US" sz="2200" b="1" dirty="0" err="1">
                <a:solidFill>
                  <a:schemeClr val="accent3">
                    <a:lumMod val="25000"/>
                  </a:schemeClr>
                </a:solidFill>
                <a:latin typeface="Abadi" panose="020B0604020104020204" pitchFamily="34" charset="0"/>
              </a:rPr>
              <a:t>Plotly</a:t>
            </a:r>
            <a:r>
              <a:rPr lang="en-US" sz="2200" b="1" dirty="0">
                <a:solidFill>
                  <a:schemeClr val="accent3">
                    <a:lumMod val="25000"/>
                  </a:schemeClr>
                </a:solidFill>
                <a:latin typeface="Abadi" panose="020B0604020104020204" pitchFamily="34" charset="0"/>
              </a:rPr>
              <a:t> and Dash)</a:t>
            </a:r>
          </a:p>
          <a:p>
            <a:pPr>
              <a:lnSpc>
                <a:spcPct val="100000"/>
              </a:lnSpc>
              <a:spcBef>
                <a:spcPts val="1400"/>
              </a:spcBef>
            </a:pPr>
            <a:r>
              <a:rPr lang="en-US" sz="2200" b="1"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94513"/>
            <a:ext cx="9745589" cy="1082449"/>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extract 5 records where the name of the launch site starts with ”CCA”, we do this using the ”LIKE” method with a % after CCA. We limit the response to 5 so we only get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49CB3712-40FF-020B-CDAB-BB905A85C58E}"/>
              </a:ext>
            </a:extLst>
          </p:cNvPr>
          <p:cNvPicPr>
            <a:picLocks noChangeAspect="1"/>
          </p:cNvPicPr>
          <p:nvPr/>
        </p:nvPicPr>
        <p:blipFill>
          <a:blip r:embed="rId3"/>
          <a:stretch>
            <a:fillRect/>
          </a:stretch>
        </p:blipFill>
        <p:spPr>
          <a:xfrm>
            <a:off x="519002" y="1528356"/>
            <a:ext cx="11153996" cy="331590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34799"/>
            <a:ext cx="9745589" cy="120001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 the total payload mass by boosters that NASA launched. We do this by filtering ”Customer” to NASA, and using the SUM function in SQL on the payload mass variable. The total payload mass is </a:t>
            </a:r>
            <a:r>
              <a:rPr lang="en-US" sz="2200" b="1" dirty="0">
                <a:solidFill>
                  <a:schemeClr val="accent3">
                    <a:lumMod val="25000"/>
                  </a:schemeClr>
                </a:solidFill>
                <a:latin typeface="Abadi" panose="020B0604020104020204" pitchFamily="34" charset="0"/>
              </a:rPr>
              <a:t>99,980KG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CF426295-0972-90B3-D43A-4A4C437F0917}"/>
              </a:ext>
            </a:extLst>
          </p:cNvPr>
          <p:cNvPicPr>
            <a:picLocks noChangeAspect="1"/>
          </p:cNvPicPr>
          <p:nvPr/>
        </p:nvPicPr>
        <p:blipFill>
          <a:blip r:embed="rId3"/>
          <a:stretch>
            <a:fillRect/>
          </a:stretch>
        </p:blipFill>
        <p:spPr>
          <a:xfrm>
            <a:off x="1105928" y="1578497"/>
            <a:ext cx="9980143" cy="266550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421170"/>
            <a:ext cx="9745589" cy="107950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 the average payload mass for booster versions F9 v1.1. The average payload is approx. 2534.67KG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54A68278-6046-B982-F794-6A6397F6D694}"/>
              </a:ext>
            </a:extLst>
          </p:cNvPr>
          <p:cNvPicPr>
            <a:picLocks noChangeAspect="1"/>
          </p:cNvPicPr>
          <p:nvPr/>
        </p:nvPicPr>
        <p:blipFill>
          <a:blip r:embed="rId3"/>
          <a:stretch>
            <a:fillRect/>
          </a:stretch>
        </p:blipFill>
        <p:spPr>
          <a:xfrm>
            <a:off x="392449" y="1651815"/>
            <a:ext cx="11407102" cy="224445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46323"/>
            <a:ext cx="9745589" cy="102419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After ordering all successful landings by date (in ascending order) we take the first record using the limit 1 method. We find the first successful landing to be on </a:t>
            </a:r>
            <a:r>
              <a:rPr lang="en-US" sz="2200" b="1" dirty="0">
                <a:solidFill>
                  <a:schemeClr val="accent3">
                    <a:lumMod val="25000"/>
                  </a:schemeClr>
                </a:solidFill>
                <a:latin typeface="Abadi"/>
              </a:rPr>
              <a:t>04-06-2010</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0AC2BC0D-E8C7-1F04-9C14-F956DF06BD41}"/>
              </a:ext>
            </a:extLst>
          </p:cNvPr>
          <p:cNvPicPr>
            <a:picLocks noChangeAspect="1"/>
          </p:cNvPicPr>
          <p:nvPr/>
        </p:nvPicPr>
        <p:blipFill>
          <a:blip r:embed="rId3"/>
          <a:stretch>
            <a:fillRect/>
          </a:stretch>
        </p:blipFill>
        <p:spPr>
          <a:xfrm>
            <a:off x="580940" y="1743949"/>
            <a:ext cx="11030120" cy="234731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2433" y="2248930"/>
            <a:ext cx="5247730" cy="231071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9FC89796-E1FB-7D0E-8841-782E24F6D236}"/>
              </a:ext>
            </a:extLst>
          </p:cNvPr>
          <p:cNvPicPr>
            <a:picLocks noChangeAspect="1"/>
          </p:cNvPicPr>
          <p:nvPr/>
        </p:nvPicPr>
        <p:blipFill>
          <a:blip r:embed="rId3"/>
          <a:stretch>
            <a:fillRect/>
          </a:stretch>
        </p:blipFill>
        <p:spPr>
          <a:xfrm>
            <a:off x="6854395" y="1512764"/>
            <a:ext cx="2895085" cy="3216761"/>
          </a:xfrm>
          <a:prstGeom prst="rect">
            <a:avLst/>
          </a:prstGeom>
        </p:spPr>
      </p:pic>
      <p:pic>
        <p:nvPicPr>
          <p:cNvPr id="3" name="Picture 2">
            <a:extLst>
              <a:ext uri="{FF2B5EF4-FFF2-40B4-BE49-F238E27FC236}">
                <a16:creationId xmlns:a16="http://schemas.microsoft.com/office/drawing/2014/main" id="{27897D4C-7E7D-8D25-A49E-44211504376F}"/>
              </a:ext>
            </a:extLst>
          </p:cNvPr>
          <p:cNvPicPr>
            <a:picLocks noChangeAspect="1"/>
          </p:cNvPicPr>
          <p:nvPr/>
        </p:nvPicPr>
        <p:blipFill>
          <a:blip r:embed="rId4"/>
          <a:stretch>
            <a:fillRect/>
          </a:stretch>
        </p:blipFill>
        <p:spPr>
          <a:xfrm>
            <a:off x="658799" y="5448706"/>
            <a:ext cx="10626812" cy="40698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1221" y="3453241"/>
            <a:ext cx="9745589" cy="138254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 the number of successful and failure mission outcomes. We do this by using the CASE WHEN method to filter missions for successes and failures separately. We find that there were 100 success and 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42813D0B-DEDA-7200-6D5D-D09CBA3F962D}"/>
              </a:ext>
            </a:extLst>
          </p:cNvPr>
          <p:cNvPicPr>
            <a:picLocks noChangeAspect="1"/>
          </p:cNvPicPr>
          <p:nvPr/>
        </p:nvPicPr>
        <p:blipFill>
          <a:blip r:embed="rId3"/>
          <a:srcRect l="6395"/>
          <a:stretch/>
        </p:blipFill>
        <p:spPr>
          <a:xfrm>
            <a:off x="4473145" y="1804088"/>
            <a:ext cx="2145369" cy="9327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755557"/>
            <a:ext cx="6715782" cy="342140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list the names of the booster which have carried the maximum payload mass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We find around 12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5674D5F0-4E09-3C6E-8B4E-3A43D54B3EE4}"/>
              </a:ext>
            </a:extLst>
          </p:cNvPr>
          <p:cNvPicPr>
            <a:picLocks noChangeAspect="1"/>
          </p:cNvPicPr>
          <p:nvPr/>
        </p:nvPicPr>
        <p:blipFill>
          <a:blip r:embed="rId3"/>
          <a:stretch>
            <a:fillRect/>
          </a:stretch>
        </p:blipFill>
        <p:spPr>
          <a:xfrm>
            <a:off x="8428165" y="1438242"/>
            <a:ext cx="2087434" cy="5126104"/>
          </a:xfrm>
          <a:prstGeom prst="rect">
            <a:avLst/>
          </a:prstGeom>
        </p:spPr>
      </p:pic>
      <p:pic>
        <p:nvPicPr>
          <p:cNvPr id="6" name="Picture 5">
            <a:extLst>
              <a:ext uri="{FF2B5EF4-FFF2-40B4-BE49-F238E27FC236}">
                <a16:creationId xmlns:a16="http://schemas.microsoft.com/office/drawing/2014/main" id="{2E4A630B-3665-8606-E09A-ACF9746C30FE}"/>
              </a:ext>
            </a:extLst>
          </p:cNvPr>
          <p:cNvPicPr>
            <a:picLocks noChangeAspect="1"/>
          </p:cNvPicPr>
          <p:nvPr/>
        </p:nvPicPr>
        <p:blipFill>
          <a:blip r:embed="rId4"/>
          <a:stretch>
            <a:fillRect/>
          </a:stretch>
        </p:blipFill>
        <p:spPr>
          <a:xfrm>
            <a:off x="143647" y="1551100"/>
            <a:ext cx="8141612" cy="54904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428999"/>
            <a:ext cx="10412854" cy="27479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r>
              <a:rPr lang="en-US" sz="2200" dirty="0">
                <a:solidFill>
                  <a:schemeClr val="accent3">
                    <a:lumMod val="25000"/>
                  </a:schemeClr>
                </a:solidFill>
                <a:latin typeface="Abadi"/>
              </a:rPr>
              <a:t>We do this by converting strings into month format and year format. We then filter for failures and the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b="1" dirty="0">
                <a:solidFill>
                  <a:schemeClr val="accent3">
                    <a:lumMod val="25000"/>
                  </a:schemeClr>
                </a:solidFill>
                <a:latin typeface="Abadi"/>
              </a:rPr>
              <a:t>We have two failures from 2015, in January and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74E67756-A561-E016-D8BC-9A880E097F21}"/>
              </a:ext>
            </a:extLst>
          </p:cNvPr>
          <p:cNvPicPr>
            <a:picLocks noChangeAspect="1"/>
          </p:cNvPicPr>
          <p:nvPr/>
        </p:nvPicPr>
        <p:blipFill>
          <a:blip r:embed="rId3"/>
          <a:stretch>
            <a:fillRect/>
          </a:stretch>
        </p:blipFill>
        <p:spPr>
          <a:xfrm>
            <a:off x="2830034" y="1724288"/>
            <a:ext cx="6395554" cy="14351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8097" y="1674235"/>
            <a:ext cx="6742898"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rank the count of landing outcomes (such as Failure (drone ship) or Success (ground pad)) between the date 2010-06-04 and 2017-03-20, in descending order</a:t>
            </a:r>
          </a:p>
          <a:p>
            <a:pPr marL="0" indent="0">
              <a:lnSpc>
                <a:spcPct val="100000"/>
              </a:lnSpc>
              <a:spcBef>
                <a:spcPts val="1400"/>
              </a:spcBef>
              <a:buNone/>
            </a:pPr>
            <a:r>
              <a:rPr lang="en-US" sz="2200" dirty="0">
                <a:solidFill>
                  <a:schemeClr val="accent3">
                    <a:lumMod val="25000"/>
                  </a:schemeClr>
                </a:solidFill>
                <a:latin typeface="Abadi"/>
              </a:rPr>
              <a:t>We find the following:</a:t>
            </a:r>
          </a:p>
          <a:p>
            <a:pPr>
              <a:lnSpc>
                <a:spcPct val="100000"/>
              </a:lnSpc>
              <a:spcBef>
                <a:spcPts val="1400"/>
              </a:spcBef>
            </a:pPr>
            <a:r>
              <a:rPr lang="en-US" sz="2200" dirty="0">
                <a:solidFill>
                  <a:schemeClr val="accent3">
                    <a:lumMod val="25000"/>
                  </a:schemeClr>
                </a:solidFill>
                <a:latin typeface="Abadi"/>
              </a:rPr>
              <a:t>launches where the landing was not attempted were the most frequent</a:t>
            </a:r>
          </a:p>
          <a:p>
            <a:pPr>
              <a:lnSpc>
                <a:spcPct val="100000"/>
              </a:lnSpc>
              <a:spcBef>
                <a:spcPts val="1400"/>
              </a:spcBef>
            </a:pPr>
            <a:r>
              <a:rPr lang="en-US" sz="2200" dirty="0">
                <a:solidFill>
                  <a:schemeClr val="accent3">
                    <a:lumMod val="25000"/>
                  </a:schemeClr>
                </a:solidFill>
                <a:latin typeface="Abadi"/>
              </a:rPr>
              <a:t>When attempted, most landings are attempted on drone ship. </a:t>
            </a:r>
          </a:p>
          <a:p>
            <a:pPr>
              <a:lnSpc>
                <a:spcPct val="100000"/>
              </a:lnSpc>
              <a:spcBef>
                <a:spcPts val="1400"/>
              </a:spcBef>
            </a:pPr>
            <a:r>
              <a:rPr lang="en-US" sz="2200" dirty="0">
                <a:solidFill>
                  <a:schemeClr val="accent3">
                    <a:lumMod val="25000"/>
                  </a:schemeClr>
                </a:solidFill>
                <a:latin typeface="Abadi"/>
              </a:rPr>
              <a:t>Landings on drone ship have a 50% success rate.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A476193D-C13A-3AE7-4D4F-4CD1DC523EEE}"/>
              </a:ext>
            </a:extLst>
          </p:cNvPr>
          <p:cNvPicPr>
            <a:picLocks noChangeAspect="1"/>
          </p:cNvPicPr>
          <p:nvPr/>
        </p:nvPicPr>
        <p:blipFill>
          <a:blip r:embed="rId3"/>
          <a:stretch>
            <a:fillRect/>
          </a:stretch>
        </p:blipFill>
        <p:spPr>
          <a:xfrm>
            <a:off x="7338369" y="1523169"/>
            <a:ext cx="4445932" cy="43513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45626" y="6076838"/>
            <a:ext cx="8954757" cy="4850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first initialize the folium map and add the specific launch sites.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Initialize Folium Map</a:t>
            </a:r>
          </a:p>
        </p:txBody>
      </p:sp>
      <p:pic>
        <p:nvPicPr>
          <p:cNvPr id="4" name="Picture 3">
            <a:extLst>
              <a:ext uri="{FF2B5EF4-FFF2-40B4-BE49-F238E27FC236}">
                <a16:creationId xmlns:a16="http://schemas.microsoft.com/office/drawing/2014/main" id="{1FADE70A-6B5F-F8FE-8AE8-30700C5DED08}"/>
              </a:ext>
            </a:extLst>
          </p:cNvPr>
          <p:cNvPicPr>
            <a:picLocks noChangeAspect="1"/>
          </p:cNvPicPr>
          <p:nvPr/>
        </p:nvPicPr>
        <p:blipFill>
          <a:blip r:embed="rId3"/>
          <a:stretch>
            <a:fillRect/>
          </a:stretch>
        </p:blipFill>
        <p:spPr>
          <a:xfrm>
            <a:off x="2036805" y="1653184"/>
            <a:ext cx="7772400" cy="42890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256075" y="-2333596"/>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AC49B686-FE82-C8EF-E110-2CFE79F36DFD}"/>
              </a:ext>
            </a:extLst>
          </p:cNvPr>
          <p:cNvSpPr txBox="1">
            <a:spLocks/>
          </p:cNvSpPr>
          <p:nvPr/>
        </p:nvSpPr>
        <p:spPr>
          <a:xfrm>
            <a:off x="562436" y="1452265"/>
            <a:ext cx="10930750" cy="48670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t>Objective</a:t>
            </a:r>
            <a:r>
              <a:rPr lang="en-US" sz="2000" dirty="0"/>
              <a:t>: Predict the success of Falcon 9 first stage landings.</a:t>
            </a:r>
          </a:p>
          <a:p>
            <a:pPr marL="0" indent="0">
              <a:buNone/>
            </a:pPr>
            <a:endParaRPr lang="en-US" sz="2000" dirty="0"/>
          </a:p>
          <a:p>
            <a:r>
              <a:rPr lang="en-US" sz="2000" b="1" dirty="0"/>
              <a:t>Process</a:t>
            </a:r>
          </a:p>
          <a:p>
            <a:pPr lvl="1"/>
            <a:r>
              <a:rPr lang="en-US" sz="1800" b="1" dirty="0"/>
              <a:t>Data Collection</a:t>
            </a:r>
            <a:r>
              <a:rPr lang="en-US" sz="1800" dirty="0"/>
              <a:t>: </a:t>
            </a:r>
            <a:r>
              <a:rPr lang="en-US" sz="1800" dirty="0" err="1"/>
              <a:t>Webscraped</a:t>
            </a:r>
            <a:r>
              <a:rPr lang="en-US" sz="1800" dirty="0"/>
              <a:t> Falcon 9/Heavy launch data from Wikipedia/SpaceX.</a:t>
            </a:r>
          </a:p>
          <a:p>
            <a:pPr lvl="1"/>
            <a:r>
              <a:rPr lang="en-US" sz="1800" b="1" dirty="0"/>
              <a:t>Data Wrangling</a:t>
            </a:r>
            <a:r>
              <a:rPr lang="en-US" sz="1800" dirty="0"/>
              <a:t>: Cleaned and formatted data for analysis.</a:t>
            </a:r>
          </a:p>
          <a:p>
            <a:pPr lvl="1"/>
            <a:r>
              <a:rPr lang="en-US" sz="1800" b="1" dirty="0"/>
              <a:t>Exploratory Data Analysis </a:t>
            </a:r>
            <a:r>
              <a:rPr lang="en-US" sz="1800" dirty="0"/>
              <a:t>(EDA): Identified patterns and defined labels for supervised learning.</a:t>
            </a:r>
          </a:p>
          <a:p>
            <a:pPr lvl="1"/>
            <a:r>
              <a:rPr lang="en-US" sz="1800" b="1" dirty="0"/>
              <a:t>Database Integration</a:t>
            </a:r>
            <a:r>
              <a:rPr lang="en-US" sz="1800" dirty="0"/>
              <a:t>: Loaded dataset into a SQL database for advanced queries.</a:t>
            </a:r>
          </a:p>
          <a:p>
            <a:pPr lvl="1"/>
            <a:r>
              <a:rPr lang="en-US" sz="1800" b="1" dirty="0"/>
              <a:t>Feature Engineering</a:t>
            </a:r>
            <a:r>
              <a:rPr lang="en-US" sz="1800" dirty="0"/>
              <a:t>: Developed features to enhance predictive accuracy.</a:t>
            </a:r>
          </a:p>
          <a:p>
            <a:pPr lvl="1"/>
            <a:r>
              <a:rPr lang="en-US" sz="1800" b="1" dirty="0"/>
              <a:t>Interactive Visualizations</a:t>
            </a:r>
            <a:r>
              <a:rPr lang="en-US" sz="1800" dirty="0"/>
              <a:t>: Utilized Folium for geospatial insights and created a dashboard with Dash.</a:t>
            </a:r>
          </a:p>
          <a:p>
            <a:pPr lvl="1"/>
            <a:r>
              <a:rPr lang="en-US" sz="1800" b="1" dirty="0"/>
              <a:t>Machine Learning Pipeline</a:t>
            </a:r>
            <a:r>
              <a:rPr lang="en-US" sz="1800" dirty="0"/>
              <a:t>: Built and evaluated models for landing predictions.</a:t>
            </a:r>
          </a:p>
          <a:p>
            <a:pPr marL="457200" lvl="1" indent="0">
              <a:buNone/>
            </a:pPr>
            <a:endParaRPr lang="en-US" sz="1600" dirty="0"/>
          </a:p>
          <a:p>
            <a:r>
              <a:rPr lang="en-US" sz="2000" b="1" dirty="0"/>
              <a:t>Insights Gained:</a:t>
            </a:r>
            <a:r>
              <a:rPr lang="en-US" sz="2000" dirty="0"/>
              <a:t> Our analysis indicates correlations between launch features and outcomes, with Decision Tree emerging as the most effective algorithm for predicting Falcon 9 first-stage landing success.</a:t>
            </a:r>
          </a:p>
          <a:p>
            <a:pPr marL="0" indent="0">
              <a:buNone/>
            </a:pPr>
            <a:endParaRPr lang="en-US" sz="2000" dirty="0"/>
          </a:p>
          <a:p>
            <a:pPr marL="0" indent="0">
              <a:buNone/>
            </a:pPr>
            <a:r>
              <a:rPr lang="en-US" sz="2000" b="1" dirty="0" err="1"/>
              <a:t>Github</a:t>
            </a:r>
            <a:r>
              <a:rPr lang="en-US" sz="2000" b="1" dirty="0"/>
              <a:t> Repo:</a:t>
            </a:r>
            <a:r>
              <a:rPr lang="en-US" sz="2000" dirty="0"/>
              <a:t> </a:t>
            </a:r>
            <a:r>
              <a:rPr lang="en-US" sz="2000" dirty="0">
                <a:hlinkClick r:id="rId3"/>
              </a:rPr>
              <a:t>Link</a:t>
            </a:r>
            <a:endParaRPr lang="en-US" sz="2000" b="1" dirty="0"/>
          </a:p>
          <a:p>
            <a:endParaRPr lang="en-US" sz="2200" b="1"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1956" y="5951867"/>
            <a:ext cx="10141006" cy="549049"/>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dirty="0">
                <a:solidFill>
                  <a:schemeClr val="accent3">
                    <a:lumMod val="25000"/>
                  </a:schemeClr>
                </a:solidFill>
              </a:rPr>
              <a:t>We improve label visibility by color coding the successful vs failure launch sites.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Success Indicator</a:t>
            </a:r>
          </a:p>
        </p:txBody>
      </p:sp>
      <p:pic>
        <p:nvPicPr>
          <p:cNvPr id="2" name="Picture 1">
            <a:extLst>
              <a:ext uri="{FF2B5EF4-FFF2-40B4-BE49-F238E27FC236}">
                <a16:creationId xmlns:a16="http://schemas.microsoft.com/office/drawing/2014/main" id="{111EE21C-1B67-31B3-3797-C784651043D6}"/>
              </a:ext>
            </a:extLst>
          </p:cNvPr>
          <p:cNvPicPr>
            <a:picLocks noChangeAspect="1"/>
          </p:cNvPicPr>
          <p:nvPr/>
        </p:nvPicPr>
        <p:blipFill>
          <a:blip r:embed="rId3"/>
          <a:stretch>
            <a:fillRect/>
          </a:stretch>
        </p:blipFill>
        <p:spPr>
          <a:xfrm>
            <a:off x="1867815" y="1400165"/>
            <a:ext cx="7772400" cy="431294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D33D2-35EC-9E46-7D39-3DA679AC3CF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01055B-3C78-7A2F-9DFD-0FB6BFCA714E}"/>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7BB2EE49-0891-C434-5F7C-D5CF73C2CA41}"/>
              </a:ext>
            </a:extLst>
          </p:cNvPr>
          <p:cNvSpPr>
            <a:spLocks noGrp="1"/>
          </p:cNvSpPr>
          <p:nvPr>
            <p:ph idx="4294967295"/>
          </p:nvPr>
        </p:nvSpPr>
        <p:spPr>
          <a:xfrm>
            <a:off x="770011" y="5685937"/>
            <a:ext cx="9745589" cy="863144"/>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We introduce a label for the different launch site to help navigation on the map. We also introduce the mouse position so we can see the Longitude and Latitude of our mouse.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34B07F80-72C1-A2A5-00CB-28CF04E1E0A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Overlaying labels and the Mouse Position</a:t>
            </a:r>
          </a:p>
        </p:txBody>
      </p:sp>
      <p:pic>
        <p:nvPicPr>
          <p:cNvPr id="4" name="Picture 3">
            <a:extLst>
              <a:ext uri="{FF2B5EF4-FFF2-40B4-BE49-F238E27FC236}">
                <a16:creationId xmlns:a16="http://schemas.microsoft.com/office/drawing/2014/main" id="{8F8AAC32-3466-F36D-DB2F-1B42D7C0CEA4}"/>
              </a:ext>
            </a:extLst>
          </p:cNvPr>
          <p:cNvPicPr>
            <a:picLocks noChangeAspect="1"/>
          </p:cNvPicPr>
          <p:nvPr/>
        </p:nvPicPr>
        <p:blipFill>
          <a:blip r:embed="rId2"/>
          <a:stretch>
            <a:fillRect/>
          </a:stretch>
        </p:blipFill>
        <p:spPr>
          <a:xfrm>
            <a:off x="2094985" y="1314450"/>
            <a:ext cx="7581900" cy="4229100"/>
          </a:xfrm>
          <a:prstGeom prst="rect">
            <a:avLst/>
          </a:prstGeom>
        </p:spPr>
      </p:pic>
    </p:spTree>
    <p:extLst>
      <p:ext uri="{BB962C8B-B14F-4D97-AF65-F5344CB8AC3E}">
        <p14:creationId xmlns:p14="http://schemas.microsoft.com/office/powerpoint/2010/main" val="1436240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02194"/>
            <a:ext cx="10687962" cy="1225017"/>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We choose a specific launch site and begin to calculate the approximate distance between it and various points, such as highways, railways and more.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photo, we look at the proximity from the coastline. </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Proximities.</a:t>
            </a:r>
          </a:p>
        </p:txBody>
      </p:sp>
      <p:pic>
        <p:nvPicPr>
          <p:cNvPr id="2" name="Picture 1">
            <a:extLst>
              <a:ext uri="{FF2B5EF4-FFF2-40B4-BE49-F238E27FC236}">
                <a16:creationId xmlns:a16="http://schemas.microsoft.com/office/drawing/2014/main" id="{CED23CBD-8B38-A69D-A415-D9E288318890}"/>
              </a:ext>
            </a:extLst>
          </p:cNvPr>
          <p:cNvPicPr>
            <a:picLocks noChangeAspect="1"/>
          </p:cNvPicPr>
          <p:nvPr/>
        </p:nvPicPr>
        <p:blipFill>
          <a:blip r:embed="rId3"/>
          <a:stretch>
            <a:fillRect/>
          </a:stretch>
        </p:blipFill>
        <p:spPr>
          <a:xfrm>
            <a:off x="2578100" y="1555922"/>
            <a:ext cx="7035800" cy="32766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9403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a pie chart indicating the percentage of successful launches by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legend indicates the color of the respective launch site.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is currently showing All Sites. The Launch Site KSC LC 39A is the most successful launch.</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14" name="Picture 13">
            <a:extLst>
              <a:ext uri="{FF2B5EF4-FFF2-40B4-BE49-F238E27FC236}">
                <a16:creationId xmlns:a16="http://schemas.microsoft.com/office/drawing/2014/main" id="{0F637C54-0A5D-0AB2-BFD3-A0B2D7E5A12C}"/>
              </a:ext>
            </a:extLst>
          </p:cNvPr>
          <p:cNvPicPr>
            <a:picLocks noChangeAspect="1"/>
          </p:cNvPicPr>
          <p:nvPr/>
        </p:nvPicPr>
        <p:blipFill>
          <a:blip r:embed="rId3"/>
          <a:stretch>
            <a:fillRect/>
          </a:stretch>
        </p:blipFill>
        <p:spPr>
          <a:xfrm>
            <a:off x="6027811" y="1645467"/>
            <a:ext cx="4940300" cy="33020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554946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a pie chart showing the proportion of successful launches for the Site KSC LC -39A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Shaded area in blue indicates the successful launches.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the KSC LC -39A, the success rate is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KSC LC -39A</a:t>
            </a:r>
          </a:p>
        </p:txBody>
      </p:sp>
      <p:pic>
        <p:nvPicPr>
          <p:cNvPr id="11" name="Picture 10">
            <a:extLst>
              <a:ext uri="{FF2B5EF4-FFF2-40B4-BE49-F238E27FC236}">
                <a16:creationId xmlns:a16="http://schemas.microsoft.com/office/drawing/2014/main" id="{43804B3E-1BD1-9F29-CB6B-C0FA1B7276D6}"/>
              </a:ext>
            </a:extLst>
          </p:cNvPr>
          <p:cNvPicPr>
            <a:picLocks noChangeAspect="1"/>
          </p:cNvPicPr>
          <p:nvPr/>
        </p:nvPicPr>
        <p:blipFill>
          <a:blip r:embed="rId3"/>
          <a:stretch>
            <a:fillRect/>
          </a:stretch>
        </p:blipFill>
        <p:spPr>
          <a:xfrm>
            <a:off x="6495535" y="1656149"/>
            <a:ext cx="5181600" cy="40894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84329" y="6118531"/>
            <a:ext cx="2743200" cy="401638"/>
          </a:xfrm>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1667" y="4794420"/>
            <a:ext cx="10723944" cy="174230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shows a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legend indicates the booster version category</a:t>
            </a:r>
          </a:p>
          <a:p>
            <a:pPr>
              <a:lnSpc>
                <a:spcPct val="100000"/>
              </a:lnSpc>
              <a:spcBef>
                <a:spcPts val="1400"/>
              </a:spcBef>
            </a:pPr>
            <a:r>
              <a:rPr lang="en-US" sz="2200" dirty="0">
                <a:solidFill>
                  <a:schemeClr val="accent3">
                    <a:lumMod val="25000"/>
                  </a:schemeClr>
                </a:solidFill>
                <a:latin typeface="Abadi"/>
              </a:rPr>
              <a:t>The slider at the top allows us to constrict the payload range to manipulate the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Rate</a:t>
            </a:r>
          </a:p>
        </p:txBody>
      </p:sp>
      <p:pic>
        <p:nvPicPr>
          <p:cNvPr id="2" name="Picture 1">
            <a:extLst>
              <a:ext uri="{FF2B5EF4-FFF2-40B4-BE49-F238E27FC236}">
                <a16:creationId xmlns:a16="http://schemas.microsoft.com/office/drawing/2014/main" id="{2D99AD32-4456-B71D-6063-064E08A59A85}"/>
              </a:ext>
            </a:extLst>
          </p:cNvPr>
          <p:cNvPicPr>
            <a:picLocks noChangeAspect="1"/>
          </p:cNvPicPr>
          <p:nvPr/>
        </p:nvPicPr>
        <p:blipFill>
          <a:blip r:embed="rId3"/>
          <a:stretch>
            <a:fillRect/>
          </a:stretch>
        </p:blipFill>
        <p:spPr>
          <a:xfrm>
            <a:off x="1007327" y="1565417"/>
            <a:ext cx="10699970" cy="29501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01426" y="5112569"/>
            <a:ext cx="11584628" cy="184257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has the best accuracy. Even though the accuracy score on the testing data appears to be the same for all models. Under the best parameters, the accuracy score on the training set is highest for the decision tree model, with a score of</a:t>
            </a:r>
            <a:r>
              <a:rPr lang="en-US" sz="2200" b="1" dirty="0">
                <a:solidFill>
                  <a:schemeClr val="accent3">
                    <a:lumMod val="25000"/>
                  </a:schemeClr>
                </a:solidFill>
                <a:latin typeface="Abadi"/>
              </a:rPr>
              <a:t>: 0.8875 </a:t>
            </a:r>
            <a:endParaRPr lang="en-US" sz="2200" b="1"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06610018-49B2-959B-AAA2-6D689819E473}"/>
              </a:ext>
            </a:extLst>
          </p:cNvPr>
          <p:cNvPicPr>
            <a:picLocks noChangeAspect="1"/>
          </p:cNvPicPr>
          <p:nvPr/>
        </p:nvPicPr>
        <p:blipFill>
          <a:blip r:embed="rId3"/>
          <a:stretch>
            <a:fillRect/>
          </a:stretch>
        </p:blipFill>
        <p:spPr>
          <a:xfrm>
            <a:off x="889576" y="1305770"/>
            <a:ext cx="4617155" cy="3551658"/>
          </a:xfrm>
          <a:prstGeom prst="rect">
            <a:avLst/>
          </a:prstGeom>
        </p:spPr>
      </p:pic>
      <p:pic>
        <p:nvPicPr>
          <p:cNvPr id="6" name="Picture 5">
            <a:extLst>
              <a:ext uri="{FF2B5EF4-FFF2-40B4-BE49-F238E27FC236}">
                <a16:creationId xmlns:a16="http://schemas.microsoft.com/office/drawing/2014/main" id="{EB254F21-C921-BF57-1651-F19EC71BE811}"/>
              </a:ext>
            </a:extLst>
          </p:cNvPr>
          <p:cNvPicPr>
            <a:picLocks noChangeAspect="1"/>
          </p:cNvPicPr>
          <p:nvPr/>
        </p:nvPicPr>
        <p:blipFill>
          <a:blip r:embed="rId4"/>
          <a:stretch>
            <a:fillRect/>
          </a:stretch>
        </p:blipFill>
        <p:spPr>
          <a:xfrm>
            <a:off x="6361617" y="1324305"/>
            <a:ext cx="4598602" cy="355165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1876802"/>
            <a:ext cx="4097464" cy="40252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is the confusion matrix for the decision tree model when tested on the test data.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shows that of the launches that landed successfully, all 12 were correctly classified by the model.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of the 6 that did not land, only half were correctly classified as having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1AAD9267-2633-E36D-6C59-9AFE6AAE89FE}"/>
              </a:ext>
            </a:extLst>
          </p:cNvPr>
          <p:cNvPicPr>
            <a:picLocks noChangeAspect="1"/>
          </p:cNvPicPr>
          <p:nvPr/>
        </p:nvPicPr>
        <p:blipFill>
          <a:blip r:embed="rId3"/>
          <a:stretch>
            <a:fillRect/>
          </a:stretch>
        </p:blipFill>
        <p:spPr>
          <a:xfrm>
            <a:off x="5417893" y="1432430"/>
            <a:ext cx="6040079" cy="470887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064483" y="-2773611"/>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
        <p:nvSpPr>
          <p:cNvPr id="2" name="Content Placeholder 2">
            <a:extLst>
              <a:ext uri="{FF2B5EF4-FFF2-40B4-BE49-F238E27FC236}">
                <a16:creationId xmlns:a16="http://schemas.microsoft.com/office/drawing/2014/main" id="{51775D8E-C99B-3C65-D57F-9CC3255708AC}"/>
              </a:ext>
            </a:extLst>
          </p:cNvPr>
          <p:cNvSpPr txBox="1">
            <a:spLocks/>
          </p:cNvSpPr>
          <p:nvPr/>
        </p:nvSpPr>
        <p:spPr>
          <a:xfrm>
            <a:off x="1010095" y="1581277"/>
            <a:ext cx="10166059" cy="46451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b="1" dirty="0">
                <a:solidFill>
                  <a:schemeClr val="tx1"/>
                </a:solidFill>
              </a:rPr>
              <a:t>SpaceX and Falcon 9</a:t>
            </a:r>
          </a:p>
          <a:p>
            <a:r>
              <a:rPr lang="en-US" sz="2200" dirty="0">
                <a:solidFill>
                  <a:schemeClr val="tx1"/>
                </a:solidFill>
              </a:rPr>
              <a:t>SpaceX revolutionized space exploration with reusable rockets.</a:t>
            </a:r>
          </a:p>
          <a:p>
            <a:r>
              <a:rPr lang="en-US" sz="2200" dirty="0">
                <a:solidFill>
                  <a:schemeClr val="tx1"/>
                </a:solidFill>
              </a:rPr>
              <a:t>Falcon 9 first stage landings are crucial for cost efficiency and sustainability.</a:t>
            </a:r>
          </a:p>
          <a:p>
            <a:r>
              <a:rPr lang="en-US" sz="2200" dirty="0">
                <a:solidFill>
                  <a:schemeClr val="tx1"/>
                </a:solidFill>
              </a:rPr>
              <a:t>SpaceX pricing is around $62 million vs $165 million normally</a:t>
            </a:r>
          </a:p>
          <a:p>
            <a:pPr marL="0" indent="0">
              <a:buNone/>
            </a:pPr>
            <a:r>
              <a:rPr lang="en-US" sz="2200" b="1" dirty="0">
                <a:solidFill>
                  <a:schemeClr val="tx1"/>
                </a:solidFill>
              </a:rPr>
              <a:t>Problem Statement</a:t>
            </a:r>
          </a:p>
          <a:p>
            <a:r>
              <a:rPr lang="en-US" sz="2200" dirty="0">
                <a:solidFill>
                  <a:schemeClr val="tx1"/>
                </a:solidFill>
              </a:rPr>
              <a:t>Determining the likelihood of a successful first-stage landing remains complex.</a:t>
            </a:r>
          </a:p>
          <a:p>
            <a:r>
              <a:rPr lang="en-US" sz="2200" dirty="0">
                <a:solidFill>
                  <a:schemeClr val="tx1"/>
                </a:solidFill>
              </a:rPr>
              <a:t>Accurate predictions can inform design, planning, and mission strategy.</a:t>
            </a:r>
          </a:p>
          <a:p>
            <a:pPr marL="0" indent="0">
              <a:buNone/>
            </a:pPr>
            <a:r>
              <a:rPr lang="en-US" sz="2200" b="1" dirty="0">
                <a:solidFill>
                  <a:schemeClr val="tx1"/>
                </a:solidFill>
              </a:rPr>
              <a:t>Project Objective</a:t>
            </a:r>
          </a:p>
          <a:p>
            <a:r>
              <a:rPr lang="en-US" sz="2200" dirty="0">
                <a:solidFill>
                  <a:schemeClr val="tx1"/>
                </a:solidFill>
              </a:rPr>
              <a:t>Build a predictive model to determine if the Falcon 9 first stage will successfully land, using historical launch data. This information can be used if an alternate company (Space Y) wants to bid against SpaceX for a rocket launch.</a:t>
            </a:r>
          </a:p>
          <a:p>
            <a:pPr marL="0" indent="0">
              <a:buNone/>
            </a:pPr>
            <a:endParaRPr lang="en-US" sz="2200" dirty="0">
              <a:solidFill>
                <a:schemeClr val="tx1"/>
              </a:solidFill>
            </a:endParaRPr>
          </a:p>
          <a:p>
            <a:pPr marL="0" indent="0" algn="ctr">
              <a:buNone/>
            </a:pPr>
            <a:r>
              <a:rPr lang="en-US" sz="2200" b="1" dirty="0">
                <a:solidFill>
                  <a:srgbClr val="1C7DDB"/>
                </a:solidFill>
              </a:rPr>
              <a:t>Main Question:</a:t>
            </a:r>
            <a:r>
              <a:rPr lang="en-US" sz="2200" dirty="0">
                <a:solidFill>
                  <a:srgbClr val="1C7DDB"/>
                </a:solidFill>
              </a:rPr>
              <a:t> For a set of features related to a Falcon 9 rocket launch (such as payload mass, flight number, orbit type and more), will the first stage of the rocket land successfully?</a:t>
            </a:r>
            <a:endParaRPr lang="en-US" sz="2200" b="1" dirty="0">
              <a:solidFill>
                <a:srgbClr val="1C7DD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06513" y="1532237"/>
            <a:ext cx="11178973" cy="5015430"/>
          </a:xfrm>
          <a:prstGeom prst="rect">
            <a:avLst/>
          </a:prstGeom>
        </p:spPr>
        <p:txBody>
          <a:bodyPr>
            <a:normAutofit/>
          </a:bodyPr>
          <a:lstStyle/>
          <a:p>
            <a:pPr marL="0" indent="0">
              <a:spcBef>
                <a:spcPts val="900"/>
              </a:spcBef>
              <a:buNone/>
            </a:pPr>
            <a:r>
              <a:rPr lang="en-GB" sz="1800" b="1" dirty="0">
                <a:solidFill>
                  <a:srgbClr val="0E0E0E"/>
                </a:solidFill>
                <a:effectLst/>
                <a:latin typeface=".SF NS"/>
              </a:rPr>
              <a:t>Summary of Findings:</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Visualizations indicate possible correlations between features and mission outcomes.</a:t>
            </a:r>
          </a:p>
          <a:p>
            <a:pPr lvl="1">
              <a:spcBef>
                <a:spcPts val="900"/>
              </a:spcBef>
            </a:pPr>
            <a:r>
              <a:rPr lang="en-GB" sz="1800" b="1" dirty="0">
                <a:solidFill>
                  <a:srgbClr val="0E0E0E"/>
                </a:solidFill>
                <a:effectLst/>
                <a:latin typeface=".SF NS"/>
              </a:rPr>
              <a:t>Payload Mass &amp; Orbit Type:</a:t>
            </a:r>
            <a:r>
              <a:rPr lang="en-GB" sz="1800" dirty="0">
                <a:solidFill>
                  <a:srgbClr val="0E0E0E"/>
                </a:solidFill>
                <a:effectLst/>
                <a:latin typeface=".SF NS"/>
              </a:rPr>
              <a:t> Higher success rates observed for heavy payloads in </a:t>
            </a:r>
            <a:r>
              <a:rPr lang="en-GB" sz="1800" b="1" dirty="0">
                <a:solidFill>
                  <a:srgbClr val="0E0E0E"/>
                </a:solidFill>
                <a:effectLst/>
                <a:latin typeface=".SF NS"/>
              </a:rPr>
              <a:t>Polar</a:t>
            </a:r>
            <a:r>
              <a:rPr lang="en-GB" sz="1800" dirty="0">
                <a:solidFill>
                  <a:srgbClr val="0E0E0E"/>
                </a:solidFill>
                <a:effectLst/>
                <a:latin typeface=".SF NS"/>
              </a:rPr>
              <a:t>, </a:t>
            </a:r>
            <a:r>
              <a:rPr lang="en-GB" sz="1800" b="1" dirty="0">
                <a:solidFill>
                  <a:srgbClr val="0E0E0E"/>
                </a:solidFill>
                <a:effectLst/>
                <a:latin typeface=".SF NS"/>
              </a:rPr>
              <a:t>LEO</a:t>
            </a:r>
            <a:r>
              <a:rPr lang="en-GB" sz="1800" dirty="0">
                <a:solidFill>
                  <a:srgbClr val="0E0E0E"/>
                </a:solidFill>
                <a:effectLst/>
                <a:latin typeface=".SF NS"/>
              </a:rPr>
              <a:t>, and </a:t>
            </a:r>
            <a:r>
              <a:rPr lang="en-GB" sz="1800" b="1" dirty="0">
                <a:solidFill>
                  <a:srgbClr val="0E0E0E"/>
                </a:solidFill>
                <a:effectLst/>
                <a:latin typeface=".SF NS"/>
              </a:rPr>
              <a:t>ISS</a:t>
            </a:r>
            <a:r>
              <a:rPr lang="en-GB" sz="1800" dirty="0">
                <a:solidFill>
                  <a:srgbClr val="0E0E0E"/>
                </a:solidFill>
                <a:effectLst/>
                <a:latin typeface=".SF NS"/>
              </a:rPr>
              <a:t> orbits.</a:t>
            </a:r>
          </a:p>
          <a:p>
            <a:pPr lvl="1">
              <a:spcBef>
                <a:spcPts val="900"/>
              </a:spcBef>
            </a:pPr>
            <a:r>
              <a:rPr lang="en-GB" sz="1800" b="1" dirty="0">
                <a:solidFill>
                  <a:srgbClr val="0E0E0E"/>
                </a:solidFill>
                <a:effectLst/>
                <a:latin typeface=".SF NS"/>
              </a:rPr>
              <a:t>GTO Orbit:</a:t>
            </a:r>
            <a:r>
              <a:rPr lang="en-GB" sz="1800" dirty="0">
                <a:solidFill>
                  <a:srgbClr val="0E0E0E"/>
                </a:solidFill>
                <a:effectLst/>
                <a:latin typeface=".SF NS"/>
              </a:rPr>
              <a:t> Success patterns are less distinct due to mixed outcomes.</a:t>
            </a:r>
          </a:p>
          <a:p>
            <a:pPr marL="0" indent="0">
              <a:spcBef>
                <a:spcPts val="900"/>
              </a:spcBef>
              <a:buNone/>
            </a:pPr>
            <a:r>
              <a:rPr lang="en-GB" sz="1800" b="1" dirty="0">
                <a:solidFill>
                  <a:srgbClr val="0E0E0E"/>
                </a:solidFill>
                <a:effectLst/>
                <a:latin typeface=".SF NS"/>
              </a:rPr>
              <a:t>Discussion:</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Each feature impacts the mission outcome, though the exact relationships are complex.</a:t>
            </a:r>
          </a:p>
          <a:p>
            <a:pPr>
              <a:spcBef>
                <a:spcPts val="900"/>
              </a:spcBef>
            </a:pPr>
            <a:r>
              <a:rPr lang="en-GB" sz="1800" dirty="0">
                <a:solidFill>
                  <a:srgbClr val="0E0E0E"/>
                </a:solidFill>
                <a:effectLst/>
                <a:latin typeface=".SF NS"/>
              </a:rPr>
              <a:t>Machine learning models help uncover patterns in historical data, offering predictive insights for future missions.</a:t>
            </a:r>
          </a:p>
          <a:p>
            <a:pPr marL="0" indent="0">
              <a:spcBef>
                <a:spcPts val="900"/>
              </a:spcBef>
              <a:buNone/>
            </a:pPr>
            <a:r>
              <a:rPr lang="en-GB" sz="1800" b="1" dirty="0">
                <a:solidFill>
                  <a:srgbClr val="0E0E0E"/>
                </a:solidFill>
                <a:effectLst/>
                <a:latin typeface=".SF NS"/>
              </a:rPr>
              <a:t>Project Achievements:</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Built predictive models to assess Falcon 9 first-stage landing success.</a:t>
            </a:r>
          </a:p>
          <a:p>
            <a:pPr>
              <a:spcBef>
                <a:spcPts val="900"/>
              </a:spcBef>
            </a:pPr>
            <a:r>
              <a:rPr lang="en-GB" sz="1800" b="1" dirty="0">
                <a:solidFill>
                  <a:srgbClr val="0E0E0E"/>
                </a:solidFill>
                <a:effectLst/>
                <a:latin typeface=".SF NS"/>
              </a:rPr>
              <a:t>Decision Tree Model:</a:t>
            </a:r>
            <a:r>
              <a:rPr lang="en-GB" sz="1800" dirty="0">
                <a:solidFill>
                  <a:srgbClr val="0E0E0E"/>
                </a:solidFill>
                <a:effectLst/>
                <a:latin typeface=".SF NS"/>
              </a:rPr>
              <a:t> Achieved the highest accuracy among the four algorithms tested.</a:t>
            </a:r>
          </a:p>
          <a:p>
            <a:pPr marL="0" indent="0">
              <a:spcBef>
                <a:spcPts val="900"/>
              </a:spcBef>
              <a:buNone/>
            </a:pPr>
            <a:r>
              <a:rPr lang="en-GB" sz="1800" b="1" dirty="0">
                <a:solidFill>
                  <a:srgbClr val="0E0E0E"/>
                </a:solidFill>
                <a:effectLst/>
                <a:latin typeface=".SF NS"/>
              </a:rPr>
              <a:t>Conclusion:</a:t>
            </a:r>
            <a:endParaRPr lang="en-GB" sz="1800" dirty="0">
              <a:solidFill>
                <a:srgbClr val="0E0E0E"/>
              </a:solidFill>
              <a:effectLst/>
              <a:latin typeface=".SF NS"/>
            </a:endParaRPr>
          </a:p>
          <a:p>
            <a:pPr>
              <a:spcBef>
                <a:spcPts val="900"/>
              </a:spcBef>
            </a:pPr>
            <a:r>
              <a:rPr lang="en-GB" sz="1800" dirty="0">
                <a:solidFill>
                  <a:srgbClr val="0E0E0E"/>
                </a:solidFill>
                <a:effectLst/>
                <a:latin typeface=".SF NS"/>
              </a:rPr>
              <a:t>Predictive insights contribute to estimating launch costs and optimizing mission planning, aiding SpaceX’s goal of cost-effective and sustainable space exploration.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426733" y="-5421350"/>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Data Collection</a:t>
            </a:r>
            <a:endParaRPr lang="en-US" dirty="0">
              <a:solidFill>
                <a:srgbClr val="0B49CB"/>
              </a:solidFill>
            </a:endParaRPr>
          </a:p>
        </p:txBody>
      </p:sp>
      <p:sp>
        <p:nvSpPr>
          <p:cNvPr id="2" name="Content Placeholder 2">
            <a:extLst>
              <a:ext uri="{FF2B5EF4-FFF2-40B4-BE49-F238E27FC236}">
                <a16:creationId xmlns:a16="http://schemas.microsoft.com/office/drawing/2014/main" id="{C6C47A6D-22E1-1B6D-5573-013DFA8635F3}"/>
              </a:ext>
            </a:extLst>
          </p:cNvPr>
          <p:cNvSpPr txBox="1">
            <a:spLocks/>
          </p:cNvSpPr>
          <p:nvPr/>
        </p:nvSpPr>
        <p:spPr>
          <a:xfrm>
            <a:off x="601620" y="1495199"/>
            <a:ext cx="10852381" cy="521187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900"/>
              </a:spcBef>
              <a:buNone/>
            </a:pPr>
            <a:r>
              <a:rPr lang="en-GB" sz="2000" b="1" dirty="0">
                <a:solidFill>
                  <a:srgbClr val="0E0E0E"/>
                </a:solidFill>
                <a:effectLst/>
                <a:latin typeface=".SF NS"/>
              </a:rPr>
              <a:t>Data Source:</a:t>
            </a:r>
            <a:r>
              <a:rPr lang="en-GB" sz="2000" dirty="0">
                <a:solidFill>
                  <a:srgbClr val="0E0E0E"/>
                </a:solidFill>
                <a:effectLst/>
                <a:latin typeface=".SF NS"/>
              </a:rPr>
              <a:t> Space X API and Wikipedia Falcon 9 and Falcon Heavy launch records.</a:t>
            </a:r>
          </a:p>
          <a:p>
            <a:pPr marL="0" indent="0">
              <a:spcBef>
                <a:spcPts val="900"/>
              </a:spcBef>
              <a:buNone/>
            </a:pPr>
            <a:r>
              <a:rPr lang="en-GB" sz="2000" b="1" dirty="0">
                <a:solidFill>
                  <a:srgbClr val="0E0E0E"/>
                </a:solidFill>
                <a:effectLst/>
                <a:latin typeface=".SF NS"/>
              </a:rPr>
              <a:t>Tools Used:</a:t>
            </a:r>
            <a:endParaRPr lang="en-GB" sz="2000" dirty="0">
              <a:solidFill>
                <a:srgbClr val="0E0E0E"/>
              </a:solidFill>
              <a:effectLst/>
              <a:latin typeface=".SF NS"/>
            </a:endParaRPr>
          </a:p>
          <a:p>
            <a:pPr>
              <a:spcBef>
                <a:spcPts val="900"/>
              </a:spcBef>
            </a:pPr>
            <a:r>
              <a:rPr lang="en-GB" sz="2000" b="1" dirty="0">
                <a:solidFill>
                  <a:srgbClr val="0E0E0E"/>
                </a:solidFill>
                <a:effectLst/>
                <a:latin typeface=".SF NS"/>
              </a:rPr>
              <a:t>Python Libraries:</a:t>
            </a:r>
            <a:r>
              <a:rPr lang="en-GB" sz="2000" dirty="0">
                <a:solidFill>
                  <a:srgbClr val="0E0E0E"/>
                </a:solidFill>
                <a:effectLst/>
                <a:latin typeface=".SF NS"/>
              </a:rPr>
              <a:t> Helper functions, Beautiful Soup.</a:t>
            </a:r>
          </a:p>
          <a:p>
            <a:pPr>
              <a:spcBef>
                <a:spcPts val="900"/>
              </a:spcBef>
            </a:pPr>
            <a:r>
              <a:rPr lang="en-GB" sz="2000" b="1" dirty="0">
                <a:solidFill>
                  <a:srgbClr val="0E0E0E"/>
                </a:solidFill>
                <a:effectLst/>
                <a:latin typeface=".SF NS"/>
              </a:rPr>
              <a:t>HTTP Requests:</a:t>
            </a:r>
            <a:r>
              <a:rPr lang="en-GB" sz="2000" dirty="0">
                <a:solidFill>
                  <a:srgbClr val="0E0E0E"/>
                </a:solidFill>
                <a:effectLst/>
                <a:latin typeface=".SF NS"/>
              </a:rPr>
              <a:t> Retrieved data using a GET request.</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Data Extraction:</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Extracted HTML tables containing launch data.</a:t>
            </a:r>
          </a:p>
          <a:p>
            <a:pPr>
              <a:spcBef>
                <a:spcPts val="900"/>
              </a:spcBef>
            </a:pPr>
            <a:r>
              <a:rPr lang="en-GB" sz="2000" dirty="0">
                <a:solidFill>
                  <a:srgbClr val="0E0E0E"/>
                </a:solidFill>
                <a:effectLst/>
                <a:latin typeface=".SF NS"/>
              </a:rPr>
              <a:t>Parsed table headers to identify variable names.</a:t>
            </a:r>
          </a:p>
          <a:p>
            <a:pPr marL="0" indent="0">
              <a:spcBef>
                <a:spcPts val="900"/>
              </a:spcBef>
              <a:buNone/>
            </a:pPr>
            <a:endParaRPr lang="en-GB" sz="2000" dirty="0">
              <a:solidFill>
                <a:srgbClr val="0E0E0E"/>
              </a:solidFill>
              <a:effectLst/>
              <a:latin typeface=".SF NS"/>
            </a:endParaRPr>
          </a:p>
          <a:p>
            <a:pPr marL="0" indent="0">
              <a:spcBef>
                <a:spcPts val="900"/>
              </a:spcBef>
              <a:buNone/>
            </a:pPr>
            <a:r>
              <a:rPr lang="en-GB" sz="2000" b="1" dirty="0">
                <a:solidFill>
                  <a:srgbClr val="0E0E0E"/>
                </a:solidFill>
                <a:effectLst/>
                <a:latin typeface=".SF NS"/>
              </a:rPr>
              <a:t>Filtering:</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Retained only Falcon 9 launches for analysis.</a:t>
            </a:r>
          </a:p>
          <a:p>
            <a:pPr>
              <a:spcBef>
                <a:spcPts val="900"/>
              </a:spcBef>
            </a:pPr>
            <a:endParaRPr lang="en-GB" sz="2000" dirty="0">
              <a:solidFill>
                <a:srgbClr val="0E0E0E"/>
              </a:solidFill>
              <a:latin typeface=".SF NS"/>
            </a:endParaRPr>
          </a:p>
          <a:p>
            <a:pPr marL="0" indent="0">
              <a:spcBef>
                <a:spcPts val="900"/>
              </a:spcBef>
              <a:buNone/>
            </a:pPr>
            <a:r>
              <a:rPr lang="en-GB" sz="2000" b="1" dirty="0">
                <a:solidFill>
                  <a:srgbClr val="0E0E0E"/>
                </a:solidFill>
                <a:effectLst/>
                <a:latin typeface=".SF NS"/>
              </a:rPr>
              <a:t>Data Cleaning:</a:t>
            </a:r>
            <a:endParaRPr lang="en-GB" sz="2000" dirty="0">
              <a:solidFill>
                <a:srgbClr val="0E0E0E"/>
              </a:solidFill>
              <a:effectLst/>
              <a:latin typeface=".SF NS"/>
            </a:endParaRPr>
          </a:p>
          <a:p>
            <a:pPr>
              <a:spcBef>
                <a:spcPts val="900"/>
              </a:spcBef>
            </a:pPr>
            <a:r>
              <a:rPr lang="en-GB" sz="2000" dirty="0">
                <a:solidFill>
                  <a:srgbClr val="0E0E0E"/>
                </a:solidFill>
                <a:effectLst/>
                <a:latin typeface=".SF NS"/>
              </a:rPr>
              <a:t>Ensured correct data types for all variables.</a:t>
            </a:r>
          </a:p>
          <a:p>
            <a:pPr>
              <a:spcBef>
                <a:spcPts val="900"/>
              </a:spcBef>
            </a:pPr>
            <a:r>
              <a:rPr lang="en-GB" sz="2000" dirty="0">
                <a:solidFill>
                  <a:srgbClr val="0E0E0E"/>
                </a:solidFill>
                <a:effectLst/>
                <a:latin typeface=".SF NS"/>
              </a:rPr>
              <a:t>Identified and addressed missing data.</a:t>
            </a:r>
          </a:p>
          <a:p>
            <a:pPr>
              <a:spcBef>
                <a:spcPts val="900"/>
              </a:spcBef>
            </a:pPr>
            <a:r>
              <a:rPr lang="en-GB" sz="2000" dirty="0">
                <a:solidFill>
                  <a:srgbClr val="0E0E0E"/>
                </a:solidFill>
                <a:effectLst/>
                <a:latin typeface=".SF NS"/>
              </a:rPr>
              <a:t>Replaced missing values in </a:t>
            </a:r>
            <a:r>
              <a:rPr lang="en-GB" sz="2000" b="1" dirty="0">
                <a:solidFill>
                  <a:srgbClr val="0E0E0E"/>
                </a:solidFill>
                <a:effectLst/>
                <a:latin typeface=".SF NS"/>
              </a:rPr>
              <a:t>Payload Mass</a:t>
            </a:r>
            <a:r>
              <a:rPr lang="en-GB" sz="2000" dirty="0">
                <a:solidFill>
                  <a:srgbClr val="0E0E0E"/>
                </a:solidFill>
                <a:effectLst/>
                <a:latin typeface=".SF NS"/>
              </a:rPr>
              <a:t> with the mean.</a:t>
            </a:r>
          </a:p>
          <a:p>
            <a:pPr>
              <a:spcBef>
                <a:spcPts val="900"/>
              </a:spcBef>
            </a:pPr>
            <a:endParaRPr lang="en-GB" sz="2000" dirty="0">
              <a:solidFill>
                <a:srgbClr val="0E0E0E"/>
              </a:solidFill>
              <a:effectLst/>
              <a:latin typeface=".SF NS"/>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74541" y="1792288"/>
            <a:ext cx="8096721"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22054" y="1631091"/>
            <a:ext cx="2736289" cy="4368071"/>
          </a:xfrm>
          <a:prstGeom prst="rect">
            <a:avLst/>
          </a:prstGeom>
        </p:spPr>
        <p:txBody>
          <a:bodyPr vert="horz" lIns="91440" tIns="45720" rIns="91440" bIns="45720" rtlCol="0" anchor="t">
            <a:normAutofit fontScale="85000" lnSpcReduction="200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API Data</a:t>
            </a:r>
          </a:p>
          <a:p>
            <a:pPr>
              <a:lnSpc>
                <a:spcPct val="100000"/>
              </a:lnSpc>
              <a:spcBef>
                <a:spcPts val="1400"/>
              </a:spcBef>
            </a:pPr>
            <a:r>
              <a:rPr lang="en-US" sz="2200" dirty="0">
                <a:solidFill>
                  <a:schemeClr val="accent3">
                    <a:lumMod val="25000"/>
                  </a:schemeClr>
                </a:solidFill>
                <a:latin typeface="Abadi" panose="020B0604020104020204" pitchFamily="34" charset="0"/>
              </a:rPr>
              <a:t>The API used for SpaceX data is </a:t>
            </a:r>
            <a:r>
              <a:rPr lang="en-US" sz="2200" dirty="0">
                <a:solidFill>
                  <a:schemeClr val="accent3">
                    <a:lumMod val="25000"/>
                  </a:schemeClr>
                </a:solidFill>
                <a:latin typeface="Abadi" panose="020B0604020104020204" pitchFamily="34" charset="0"/>
                <a:hlinkClick r:id="rId3"/>
              </a:rPr>
              <a:t>https://api.spacexdata.com/v4</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API we extract the Booster Version,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PayloadData</a:t>
            </a:r>
            <a:r>
              <a:rPr lang="en-US" sz="2200" dirty="0">
                <a:solidFill>
                  <a:schemeClr val="accent3">
                    <a:lumMod val="25000"/>
                  </a:schemeClr>
                </a:solidFill>
                <a:latin typeface="Abadi" panose="020B0604020104020204" pitchFamily="34" charset="0"/>
              </a:rPr>
              <a:t> and Core Data</a:t>
            </a:r>
          </a:p>
          <a:p>
            <a:pPr>
              <a:lnSpc>
                <a:spcPct val="100000"/>
              </a:lnSpc>
              <a:spcBef>
                <a:spcPts val="1400"/>
              </a:spcBef>
            </a:pPr>
            <a:r>
              <a:rPr lang="en-US" sz="2200" dirty="0">
                <a:solidFill>
                  <a:schemeClr val="accent3">
                    <a:lumMod val="25000"/>
                  </a:schemeClr>
                </a:solidFill>
                <a:latin typeface="Abadi" panose="020B0604020104020204" pitchFamily="34" charset="0"/>
              </a:rPr>
              <a:t>Gives us 90 rows and 17 features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err="1">
                <a:solidFill>
                  <a:schemeClr val="accent3">
                    <a:lumMod val="25000"/>
                  </a:schemeClr>
                </a:solidFill>
                <a:latin typeface="Abadi" panose="020B0604020104020204" pitchFamily="34" charset="0"/>
              </a:rPr>
              <a:t>Github</a:t>
            </a:r>
            <a:r>
              <a:rPr lang="en-US" sz="2200" b="1" dirty="0">
                <a:solidFill>
                  <a:schemeClr val="accent3">
                    <a:lumMod val="25000"/>
                  </a:schemeClr>
                </a:solidFill>
                <a:latin typeface="Abadi" panose="020B0604020104020204" pitchFamily="34" charset="0"/>
              </a:rPr>
              <a:t> URL: </a:t>
            </a:r>
            <a:r>
              <a:rPr lang="en-US" sz="2200" b="1" dirty="0">
                <a:solidFill>
                  <a:schemeClr val="accent3">
                    <a:lumMod val="25000"/>
                  </a:schemeClr>
                </a:solidFill>
                <a:latin typeface="Abadi" panose="020B0604020104020204" pitchFamily="34" charset="0"/>
                <a:hlinkClick r:id="rId4"/>
              </a:rPr>
              <a:t>Link</a:t>
            </a:r>
            <a:r>
              <a:rPr lang="en-US" sz="2200" b="1"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ounded Rectangle 1">
            <a:extLst>
              <a:ext uri="{FF2B5EF4-FFF2-40B4-BE49-F238E27FC236}">
                <a16:creationId xmlns:a16="http://schemas.microsoft.com/office/drawing/2014/main" id="{D55D81D5-EE27-F24C-BF99-E2E5F26F3DD5}"/>
              </a:ext>
            </a:extLst>
          </p:cNvPr>
          <p:cNvSpPr/>
          <p:nvPr/>
        </p:nvSpPr>
        <p:spPr>
          <a:xfrm>
            <a:off x="3496963" y="2644346"/>
            <a:ext cx="1767016"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Request from SpaceX API</a:t>
            </a:r>
          </a:p>
        </p:txBody>
      </p:sp>
      <p:sp>
        <p:nvSpPr>
          <p:cNvPr id="7" name="Rounded Rectangle 6">
            <a:extLst>
              <a:ext uri="{FF2B5EF4-FFF2-40B4-BE49-F238E27FC236}">
                <a16:creationId xmlns:a16="http://schemas.microsoft.com/office/drawing/2014/main" id="{063EFF97-14EB-0780-9EFC-C805B2B32476}"/>
              </a:ext>
            </a:extLst>
          </p:cNvPr>
          <p:cNvSpPr/>
          <p:nvPr/>
        </p:nvSpPr>
        <p:spPr>
          <a:xfrm>
            <a:off x="5914231" y="2644346"/>
            <a:ext cx="2043520"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Filter to retain relevant columns</a:t>
            </a:r>
          </a:p>
        </p:txBody>
      </p:sp>
      <p:sp>
        <p:nvSpPr>
          <p:cNvPr id="8" name="Rounded Rectangle 7">
            <a:extLst>
              <a:ext uri="{FF2B5EF4-FFF2-40B4-BE49-F238E27FC236}">
                <a16:creationId xmlns:a16="http://schemas.microsoft.com/office/drawing/2014/main" id="{FEF882DC-51FF-CCF4-49FA-1D35ED010945}"/>
              </a:ext>
            </a:extLst>
          </p:cNvPr>
          <p:cNvSpPr/>
          <p:nvPr/>
        </p:nvSpPr>
        <p:spPr>
          <a:xfrm>
            <a:off x="4260795" y="3496404"/>
            <a:ext cx="2177075"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Parse response with </a:t>
            </a:r>
            <a:r>
              <a:rPr lang="en-US" dirty="0" err="1">
                <a:solidFill>
                  <a:sysClr val="windowText" lastClr="000000"/>
                </a:solidFill>
              </a:rPr>
              <a:t>json_normalize</a:t>
            </a:r>
            <a:r>
              <a:rPr lang="en-US" dirty="0">
                <a:solidFill>
                  <a:sysClr val="windowText" lastClr="000000"/>
                </a:solidFill>
              </a:rPr>
              <a:t>()</a:t>
            </a:r>
          </a:p>
        </p:txBody>
      </p:sp>
      <p:sp>
        <p:nvSpPr>
          <p:cNvPr id="9" name="Rounded Rectangle 8">
            <a:extLst>
              <a:ext uri="{FF2B5EF4-FFF2-40B4-BE49-F238E27FC236}">
                <a16:creationId xmlns:a16="http://schemas.microsoft.com/office/drawing/2014/main" id="{B2EF070A-2149-4797-43C4-632C1FBF2947}"/>
              </a:ext>
            </a:extLst>
          </p:cNvPr>
          <p:cNvSpPr/>
          <p:nvPr/>
        </p:nvSpPr>
        <p:spPr>
          <a:xfrm>
            <a:off x="7019301" y="3524743"/>
            <a:ext cx="1767016"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Use functions to extract key info.</a:t>
            </a:r>
          </a:p>
        </p:txBody>
      </p:sp>
      <p:sp>
        <p:nvSpPr>
          <p:cNvPr id="10" name="Rounded Rectangle 9">
            <a:extLst>
              <a:ext uri="{FF2B5EF4-FFF2-40B4-BE49-F238E27FC236}">
                <a16:creationId xmlns:a16="http://schemas.microsoft.com/office/drawing/2014/main" id="{E3C4CDAF-E192-01F4-E656-F389629FD196}"/>
              </a:ext>
            </a:extLst>
          </p:cNvPr>
          <p:cNvSpPr/>
          <p:nvPr/>
        </p:nvSpPr>
        <p:spPr>
          <a:xfrm>
            <a:off x="8786316" y="2610368"/>
            <a:ext cx="2211197"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Construct dataset by combining features</a:t>
            </a:r>
          </a:p>
        </p:txBody>
      </p:sp>
      <p:sp>
        <p:nvSpPr>
          <p:cNvPr id="11" name="Rounded Rectangle 10">
            <a:extLst>
              <a:ext uri="{FF2B5EF4-FFF2-40B4-BE49-F238E27FC236}">
                <a16:creationId xmlns:a16="http://schemas.microsoft.com/office/drawing/2014/main" id="{17897236-D059-F8B6-D6B3-FC79E21DDFE5}"/>
              </a:ext>
            </a:extLst>
          </p:cNvPr>
          <p:cNvSpPr/>
          <p:nvPr/>
        </p:nvSpPr>
        <p:spPr>
          <a:xfrm>
            <a:off x="9230497" y="3723997"/>
            <a:ext cx="2055114"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Filter data to keep only Falcon 9</a:t>
            </a:r>
          </a:p>
        </p:txBody>
      </p:sp>
      <p:sp>
        <p:nvSpPr>
          <p:cNvPr id="12" name="Rounded Rectangle 11">
            <a:extLst>
              <a:ext uri="{FF2B5EF4-FFF2-40B4-BE49-F238E27FC236}">
                <a16:creationId xmlns:a16="http://schemas.microsoft.com/office/drawing/2014/main" id="{CF0176A6-A2F9-10B1-1D27-4A4BC447FD01}"/>
              </a:ext>
            </a:extLst>
          </p:cNvPr>
          <p:cNvSpPr/>
          <p:nvPr/>
        </p:nvSpPr>
        <p:spPr>
          <a:xfrm>
            <a:off x="7762778" y="4747783"/>
            <a:ext cx="2950530" cy="78804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Deal with missing values, replace missing payload values with mean</a:t>
            </a:r>
          </a:p>
        </p:txBody>
      </p:sp>
      <p:cxnSp>
        <p:nvCxnSpPr>
          <p:cNvPr id="14" name="Straight Arrow Connector 13">
            <a:extLst>
              <a:ext uri="{FF2B5EF4-FFF2-40B4-BE49-F238E27FC236}">
                <a16:creationId xmlns:a16="http://schemas.microsoft.com/office/drawing/2014/main" id="{2861B2AF-B2E8-330D-9670-6A032CB4EBCC}"/>
              </a:ext>
            </a:extLst>
          </p:cNvPr>
          <p:cNvCxnSpPr>
            <a:stCxn id="2" idx="2"/>
            <a:endCxn id="8" idx="0"/>
          </p:cNvCxnSpPr>
          <p:nvPr/>
        </p:nvCxnSpPr>
        <p:spPr>
          <a:xfrm>
            <a:off x="4380471" y="3225114"/>
            <a:ext cx="968862" cy="2712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12C1F2-B101-1BBA-0521-0C7E4A62C638}"/>
              </a:ext>
            </a:extLst>
          </p:cNvPr>
          <p:cNvCxnSpPr>
            <a:cxnSpLocks/>
            <a:stCxn id="8" idx="0"/>
            <a:endCxn id="7" idx="1"/>
          </p:cNvCxnSpPr>
          <p:nvPr/>
        </p:nvCxnSpPr>
        <p:spPr>
          <a:xfrm flipV="1">
            <a:off x="5349333" y="2934730"/>
            <a:ext cx="564898" cy="5616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E3ABD8-9E9E-69E8-DC3F-5579ADF11AE6}"/>
              </a:ext>
            </a:extLst>
          </p:cNvPr>
          <p:cNvCxnSpPr>
            <a:cxnSpLocks/>
            <a:stCxn id="7" idx="2"/>
            <a:endCxn id="9" idx="0"/>
          </p:cNvCxnSpPr>
          <p:nvPr/>
        </p:nvCxnSpPr>
        <p:spPr>
          <a:xfrm>
            <a:off x="6935991" y="3225114"/>
            <a:ext cx="966818" cy="2996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83EB2A-AF24-4241-7A7C-FEF0C8B2F5D8}"/>
              </a:ext>
            </a:extLst>
          </p:cNvPr>
          <p:cNvCxnSpPr>
            <a:cxnSpLocks/>
            <a:stCxn id="9" idx="0"/>
            <a:endCxn id="10" idx="1"/>
          </p:cNvCxnSpPr>
          <p:nvPr/>
        </p:nvCxnSpPr>
        <p:spPr>
          <a:xfrm flipV="1">
            <a:off x="7902809" y="2900752"/>
            <a:ext cx="883507" cy="623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03BA35B-1FF5-F07A-158E-9C90BD1D9195}"/>
              </a:ext>
            </a:extLst>
          </p:cNvPr>
          <p:cNvCxnSpPr>
            <a:cxnSpLocks/>
            <a:stCxn id="10" idx="2"/>
            <a:endCxn id="11" idx="0"/>
          </p:cNvCxnSpPr>
          <p:nvPr/>
        </p:nvCxnSpPr>
        <p:spPr>
          <a:xfrm>
            <a:off x="9891915" y="3191136"/>
            <a:ext cx="366139" cy="5328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36BFA0-DE9B-7C33-B6FE-595DAC4D2001}"/>
              </a:ext>
            </a:extLst>
          </p:cNvPr>
          <p:cNvCxnSpPr>
            <a:cxnSpLocks/>
            <a:stCxn id="11" idx="2"/>
            <a:endCxn id="12" idx="0"/>
          </p:cNvCxnSpPr>
          <p:nvPr/>
        </p:nvCxnSpPr>
        <p:spPr>
          <a:xfrm flipH="1">
            <a:off x="9238043" y="4304765"/>
            <a:ext cx="1020011" cy="4430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7568" y="1792288"/>
            <a:ext cx="3217102" cy="4527062"/>
          </a:xfrm>
          <a:prstGeom prst="rect">
            <a:avLst/>
          </a:prstGeom>
        </p:spPr>
        <p:txBody>
          <a:bodyPr lIns="91440" tIns="45720" rIns="91440" bIns="45720" anchor="t">
            <a:no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Wikipedia Data</a:t>
            </a:r>
          </a:p>
          <a:p>
            <a:pPr>
              <a:lnSpc>
                <a:spcPct val="100000"/>
              </a:lnSpc>
              <a:spcBef>
                <a:spcPts val="1400"/>
              </a:spcBef>
            </a:pPr>
            <a:r>
              <a:rPr lang="en-US" sz="2200" dirty="0">
                <a:solidFill>
                  <a:schemeClr val="accent3">
                    <a:lumMod val="25000"/>
                  </a:schemeClr>
                </a:solidFill>
                <a:latin typeface="Abadi" panose="020B0604020104020204" pitchFamily="34" charset="0"/>
              </a:rPr>
              <a:t>We web scrape data from </a:t>
            </a:r>
            <a:r>
              <a:rPr lang="en-US" sz="2200" dirty="0">
                <a:solidFill>
                  <a:schemeClr val="accent3">
                    <a:lumMod val="25000"/>
                  </a:schemeClr>
                </a:solidFill>
                <a:latin typeface="Abadi" panose="020B0604020104020204" pitchFamily="34" charset="0"/>
                <a:hlinkClick r:id="rId3"/>
              </a:rPr>
              <a:t>https://en.wikipedia.org/w/index.php?title=List_of_Falcon_9_and_Falcon_Heavy_launches&amp;oldid=1027686922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Gives us 121 rows and 11 features</a:t>
            </a:r>
          </a:p>
          <a:p>
            <a:pPr marL="0" indent="0">
              <a:lnSpc>
                <a:spcPct val="100000"/>
              </a:lnSpc>
              <a:spcBef>
                <a:spcPts val="1400"/>
              </a:spcBef>
              <a:buNone/>
            </a:pPr>
            <a:r>
              <a:rPr lang="en-US" sz="2200" b="1" dirty="0" err="1">
                <a:solidFill>
                  <a:schemeClr val="accent3">
                    <a:lumMod val="25000"/>
                  </a:schemeClr>
                </a:solidFill>
                <a:latin typeface="Abadi" panose="020B0604020104020204" pitchFamily="34" charset="0"/>
              </a:rPr>
              <a:t>Github</a:t>
            </a:r>
            <a:r>
              <a:rPr lang="en-US" sz="2200" b="1" dirty="0">
                <a:solidFill>
                  <a:schemeClr val="accent3">
                    <a:lumMod val="25000"/>
                  </a:schemeClr>
                </a:solidFill>
                <a:latin typeface="Abadi" panose="020B0604020104020204" pitchFamily="34" charset="0"/>
              </a:rPr>
              <a:t> URL:</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Link</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5" name="Content Placeholder 4">
            <a:extLst>
              <a:ext uri="{FF2B5EF4-FFF2-40B4-BE49-F238E27FC236}">
                <a16:creationId xmlns:a16="http://schemas.microsoft.com/office/drawing/2014/main" id="{F56A0976-1313-1822-4A90-E893E282F5C5}"/>
              </a:ext>
            </a:extLst>
          </p:cNvPr>
          <p:cNvSpPr txBox="1">
            <a:spLocks/>
          </p:cNvSpPr>
          <p:nvPr/>
        </p:nvSpPr>
        <p:spPr>
          <a:xfrm>
            <a:off x="3842952" y="1666298"/>
            <a:ext cx="809672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ounded Rectangle 6">
            <a:extLst>
              <a:ext uri="{FF2B5EF4-FFF2-40B4-BE49-F238E27FC236}">
                <a16:creationId xmlns:a16="http://schemas.microsoft.com/office/drawing/2014/main" id="{B4B45B32-3E97-AC32-5E5F-CA1EE9A212BE}"/>
              </a:ext>
            </a:extLst>
          </p:cNvPr>
          <p:cNvSpPr/>
          <p:nvPr/>
        </p:nvSpPr>
        <p:spPr>
          <a:xfrm>
            <a:off x="4065373" y="2382541"/>
            <a:ext cx="2043519" cy="7165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Scrape HTML data from Wikipedia</a:t>
            </a:r>
          </a:p>
        </p:txBody>
      </p:sp>
      <p:sp>
        <p:nvSpPr>
          <p:cNvPr id="8" name="Rounded Rectangle 7">
            <a:extLst>
              <a:ext uri="{FF2B5EF4-FFF2-40B4-BE49-F238E27FC236}">
                <a16:creationId xmlns:a16="http://schemas.microsoft.com/office/drawing/2014/main" id="{A030D58F-C5D2-2DE4-ECC0-24FBAC7F2629}"/>
              </a:ext>
            </a:extLst>
          </p:cNvPr>
          <p:cNvSpPr/>
          <p:nvPr/>
        </p:nvSpPr>
        <p:spPr>
          <a:xfrm>
            <a:off x="6520408" y="2403017"/>
            <a:ext cx="2364796" cy="9051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Use HTML headers to find launch information</a:t>
            </a:r>
          </a:p>
        </p:txBody>
      </p:sp>
      <p:sp>
        <p:nvSpPr>
          <p:cNvPr id="9" name="Rounded Rectangle 8">
            <a:extLst>
              <a:ext uri="{FF2B5EF4-FFF2-40B4-BE49-F238E27FC236}">
                <a16:creationId xmlns:a16="http://schemas.microsoft.com/office/drawing/2014/main" id="{65240972-867C-710B-4DA9-3B9584438799}"/>
              </a:ext>
            </a:extLst>
          </p:cNvPr>
          <p:cNvSpPr/>
          <p:nvPr/>
        </p:nvSpPr>
        <p:spPr>
          <a:xfrm>
            <a:off x="4541108" y="3808573"/>
            <a:ext cx="2177075"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Parse HTML file using Beautiful Soup</a:t>
            </a:r>
          </a:p>
        </p:txBody>
      </p:sp>
      <p:sp>
        <p:nvSpPr>
          <p:cNvPr id="10" name="Rounded Rectangle 9">
            <a:extLst>
              <a:ext uri="{FF2B5EF4-FFF2-40B4-BE49-F238E27FC236}">
                <a16:creationId xmlns:a16="http://schemas.microsoft.com/office/drawing/2014/main" id="{064852E1-BC23-317D-CDC5-5E2C68220CE8}"/>
              </a:ext>
            </a:extLst>
          </p:cNvPr>
          <p:cNvSpPr/>
          <p:nvPr/>
        </p:nvSpPr>
        <p:spPr>
          <a:xfrm>
            <a:off x="6947756" y="4491820"/>
            <a:ext cx="1767016"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Set up Pandas </a:t>
            </a:r>
            <a:r>
              <a:rPr lang="en-US" dirty="0" err="1">
                <a:solidFill>
                  <a:sysClr val="windowText" lastClr="000000"/>
                </a:solidFill>
              </a:rPr>
              <a:t>DataFrame</a:t>
            </a:r>
            <a:endParaRPr lang="en-US" dirty="0">
              <a:solidFill>
                <a:sysClr val="windowText" lastClr="000000"/>
              </a:solidFill>
            </a:endParaRPr>
          </a:p>
        </p:txBody>
      </p:sp>
      <p:sp>
        <p:nvSpPr>
          <p:cNvPr id="12" name="Rounded Rectangle 11">
            <a:extLst>
              <a:ext uri="{FF2B5EF4-FFF2-40B4-BE49-F238E27FC236}">
                <a16:creationId xmlns:a16="http://schemas.microsoft.com/office/drawing/2014/main" id="{BA660A1A-31B4-7BBA-C859-0E8508A2C9DD}"/>
              </a:ext>
            </a:extLst>
          </p:cNvPr>
          <p:cNvSpPr/>
          <p:nvPr/>
        </p:nvSpPr>
        <p:spPr>
          <a:xfrm>
            <a:off x="9472438" y="3028831"/>
            <a:ext cx="2211197" cy="8711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Extra data to by iterating through table</a:t>
            </a:r>
          </a:p>
        </p:txBody>
      </p:sp>
      <p:sp>
        <p:nvSpPr>
          <p:cNvPr id="13" name="Rounded Rectangle 12">
            <a:extLst>
              <a:ext uri="{FF2B5EF4-FFF2-40B4-BE49-F238E27FC236}">
                <a16:creationId xmlns:a16="http://schemas.microsoft.com/office/drawing/2014/main" id="{7BF220CE-3D43-FA6C-0F9F-8812CF404AC0}"/>
              </a:ext>
            </a:extLst>
          </p:cNvPr>
          <p:cNvSpPr/>
          <p:nvPr/>
        </p:nvSpPr>
        <p:spPr>
          <a:xfrm>
            <a:off x="9354727" y="4549111"/>
            <a:ext cx="2055114"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Finalize Dataset</a:t>
            </a:r>
          </a:p>
        </p:txBody>
      </p:sp>
      <p:cxnSp>
        <p:nvCxnSpPr>
          <p:cNvPr id="15" name="Straight Arrow Connector 14">
            <a:extLst>
              <a:ext uri="{FF2B5EF4-FFF2-40B4-BE49-F238E27FC236}">
                <a16:creationId xmlns:a16="http://schemas.microsoft.com/office/drawing/2014/main" id="{1CAA2E8B-86FA-AC8A-EE6B-4FB96D7DC400}"/>
              </a:ext>
            </a:extLst>
          </p:cNvPr>
          <p:cNvCxnSpPr>
            <a:cxnSpLocks/>
            <a:stCxn id="7" idx="2"/>
            <a:endCxn id="9" idx="0"/>
          </p:cNvCxnSpPr>
          <p:nvPr/>
        </p:nvCxnSpPr>
        <p:spPr>
          <a:xfrm>
            <a:off x="5087133" y="3099124"/>
            <a:ext cx="542513" cy="7094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CF3068-E0CE-E578-917C-984EA3BB762D}"/>
              </a:ext>
            </a:extLst>
          </p:cNvPr>
          <p:cNvCxnSpPr>
            <a:cxnSpLocks/>
            <a:stCxn id="9" idx="0"/>
            <a:endCxn id="8" idx="1"/>
          </p:cNvCxnSpPr>
          <p:nvPr/>
        </p:nvCxnSpPr>
        <p:spPr>
          <a:xfrm flipV="1">
            <a:off x="5629646" y="2855582"/>
            <a:ext cx="890762" cy="952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24866F-C6D6-0A95-C441-1E6EA1F30334}"/>
              </a:ext>
            </a:extLst>
          </p:cNvPr>
          <p:cNvCxnSpPr>
            <a:cxnSpLocks/>
            <a:stCxn id="8" idx="2"/>
            <a:endCxn id="10" idx="0"/>
          </p:cNvCxnSpPr>
          <p:nvPr/>
        </p:nvCxnSpPr>
        <p:spPr>
          <a:xfrm>
            <a:off x="7702806" y="3308147"/>
            <a:ext cx="128458" cy="118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B0E3C0-C992-48FB-27FF-634F94E7D056}"/>
              </a:ext>
            </a:extLst>
          </p:cNvPr>
          <p:cNvCxnSpPr>
            <a:cxnSpLocks/>
            <a:stCxn id="10" idx="0"/>
            <a:endCxn id="12" idx="1"/>
          </p:cNvCxnSpPr>
          <p:nvPr/>
        </p:nvCxnSpPr>
        <p:spPr>
          <a:xfrm flipV="1">
            <a:off x="7831264" y="3464407"/>
            <a:ext cx="1641174" cy="10274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632313-243C-5EEC-BD6E-825448AF9343}"/>
              </a:ext>
            </a:extLst>
          </p:cNvPr>
          <p:cNvCxnSpPr>
            <a:cxnSpLocks/>
            <a:stCxn id="12" idx="2"/>
            <a:endCxn id="13" idx="0"/>
          </p:cNvCxnSpPr>
          <p:nvPr/>
        </p:nvCxnSpPr>
        <p:spPr>
          <a:xfrm flipH="1">
            <a:off x="10382284" y="3899983"/>
            <a:ext cx="195753" cy="649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8228"/>
            <a:ext cx="9733232" cy="3977459"/>
          </a:xfrm>
          <a:prstGeom prst="rect">
            <a:avLst/>
          </a:prstGeom>
        </p:spPr>
        <p:txBody>
          <a:bodyPr/>
          <a:lstStyle/>
          <a:p>
            <a:r>
              <a:rPr lang="en-US" sz="2400" dirty="0"/>
              <a:t>We create a landing outcome class label where a landing was successful (1) and where it was a failure (0)</a:t>
            </a:r>
          </a:p>
          <a:p>
            <a:pPr marL="0" indent="0">
              <a:buNone/>
            </a:pPr>
            <a:endParaRPr lang="en-US" sz="2400" dirty="0"/>
          </a:p>
          <a:p>
            <a:r>
              <a:rPr lang="en-US" sz="2400" dirty="0"/>
              <a:t>This is done based on the outcome column. The outcome column would have both the outcome component and the landing location component.</a:t>
            </a:r>
          </a:p>
          <a:p>
            <a:pPr marL="0" indent="0">
              <a:buNone/>
            </a:pPr>
            <a:endParaRPr lang="en-US" sz="2400" dirty="0"/>
          </a:p>
          <a:p>
            <a:r>
              <a:rPr lang="en-US" sz="2400" dirty="0"/>
              <a:t>We use this to determine a column label a a training label</a:t>
            </a:r>
          </a:p>
          <a:p>
            <a:pPr marL="0" indent="0">
              <a:buNone/>
            </a:pPr>
            <a:endParaRPr lang="en-US" sz="2400" dirty="0"/>
          </a:p>
          <a:p>
            <a:pPr marL="0" indent="0">
              <a:buNone/>
            </a:pPr>
            <a:r>
              <a:rPr lang="en-US" sz="2400" b="1" dirty="0" err="1"/>
              <a:t>Github</a:t>
            </a:r>
            <a:r>
              <a:rPr lang="en-US" sz="2400" b="1" dirty="0"/>
              <a:t> URL: </a:t>
            </a:r>
            <a:r>
              <a:rPr lang="en-US" sz="2400" b="1" dirty="0">
                <a:hlinkClick r:id="rId3"/>
              </a:rPr>
              <a:t>Link</a:t>
            </a:r>
            <a:endParaRPr lang="en-US" sz="2400" b="1"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546</TotalTime>
  <Words>2352</Words>
  <Application>Microsoft Macintosh PowerPoint</Application>
  <PresentationFormat>Widescreen</PresentationFormat>
  <Paragraphs>322</Paragraphs>
  <Slides>41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.SF NS</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Ala M</cp:lastModifiedBy>
  <cp:revision>230</cp:revision>
  <dcterms:created xsi:type="dcterms:W3CDTF">2021-04-29T18:58:34Z</dcterms:created>
  <dcterms:modified xsi:type="dcterms:W3CDTF">2024-12-05T19:05:13Z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